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7" r:id="rId4"/>
    <p:sldId id="273" r:id="rId5"/>
    <p:sldId id="272" r:id="rId6"/>
    <p:sldId id="276" r:id="rId7"/>
    <p:sldId id="265" r:id="rId8"/>
    <p:sldId id="264" r:id="rId9"/>
    <p:sldId id="275" r:id="rId10"/>
    <p:sldId id="262" r:id="rId11"/>
    <p:sldId id="263" r:id="rId12"/>
    <p:sldId id="267" r:id="rId13"/>
    <p:sldId id="259" r:id="rId14"/>
    <p:sldId id="268" r:id="rId15"/>
    <p:sldId id="269" r:id="rId16"/>
    <p:sldId id="270" r:id="rId17"/>
    <p:sldId id="271" r:id="rId18"/>
  </p:sldIdLst>
  <p:sldSz cx="18288000" cy="10287000"/>
  <p:notesSz cx="6858000" cy="9144000"/>
  <p:embeddedFontLst>
    <p:embeddedFont>
      <p:font typeface="Asap SemiBold" panose="020B0604020202020204" charset="0"/>
      <p:regular r:id="rId19"/>
    </p:embeddedFont>
    <p:embeddedFont>
      <p:font typeface="Asap SemiBold Bold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DejaVu Serif" panose="020B0604020202020204" charset="0"/>
      <p:regular r:id="rId25"/>
    </p:embeddedFont>
    <p:embeddedFont>
      <p:font typeface="DejaVu Serif Bold" panose="020B0604020202020204" charset="0"/>
      <p:regular r:id="rId26"/>
    </p:embeddedFont>
    <p:embeddedFont>
      <p:font typeface="Knewave" panose="020B0604020202020204" charset="0"/>
      <p:regular r:id="rId27"/>
    </p:embeddedFont>
    <p:embeddedFont>
      <p:font typeface="Livvic Bold Bold" panose="020B0604020202020204" charset="0"/>
      <p:regular r:id="rId28"/>
    </p:embeddedFont>
    <p:embeddedFont>
      <p:font typeface="Montserrat Extra-Bold Italics" panose="020B0604020202020204" charset="0"/>
      <p:regular r:id="rId29"/>
    </p:embeddedFont>
    <p:embeddedFont>
      <p:font typeface="Roboto Bold" panose="020B0604020202020204" charset="0"/>
      <p:regular r:id="rId30"/>
    </p:embeddedFont>
    <p:embeddedFont>
      <p:font typeface="Rokkitt Medium" panose="020B0604020202020204" charset="0"/>
      <p:regular r:id="rId31"/>
    </p:embeddedFont>
    <p:embeddedFont>
      <p:font typeface="Rokkitt Medium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22" autoAdjust="0"/>
  </p:normalViewPr>
  <p:slideViewPr>
    <p:cSldViewPr>
      <p:cViewPr varScale="1">
        <p:scale>
          <a:sx n="38" d="100"/>
          <a:sy n="38" d="100"/>
        </p:scale>
        <p:origin x="97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sv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lion.edu/magazine/food-beverage-service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00007" y="1719262"/>
            <a:ext cx="2087985" cy="2087985"/>
          </a:xfrm>
          <a:custGeom>
            <a:avLst/>
            <a:gdLst/>
            <a:ahLst/>
            <a:cxnLst/>
            <a:rect l="l" t="t" r="r" b="b"/>
            <a:pathLst>
              <a:path w="2087985" h="2087985">
                <a:moveTo>
                  <a:pt x="0" y="0"/>
                </a:moveTo>
                <a:lnTo>
                  <a:pt x="2087986" y="0"/>
                </a:lnTo>
                <a:lnTo>
                  <a:pt x="2087986" y="2087986"/>
                </a:lnTo>
                <a:lnTo>
                  <a:pt x="0" y="2087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67857">
            <a:off x="13312387" y="7190988"/>
            <a:ext cx="1328185" cy="1844702"/>
          </a:xfrm>
          <a:custGeom>
            <a:avLst/>
            <a:gdLst/>
            <a:ahLst/>
            <a:cxnLst/>
            <a:rect l="l" t="t" r="r" b="b"/>
            <a:pathLst>
              <a:path w="1328185" h="1844702">
                <a:moveTo>
                  <a:pt x="0" y="0"/>
                </a:moveTo>
                <a:lnTo>
                  <a:pt x="1328185" y="0"/>
                </a:lnTo>
                <a:lnTo>
                  <a:pt x="1328185" y="1844702"/>
                </a:lnTo>
                <a:lnTo>
                  <a:pt x="0" y="1844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67857">
            <a:off x="14403866" y="8162340"/>
            <a:ext cx="1126606" cy="988217"/>
          </a:xfrm>
          <a:custGeom>
            <a:avLst/>
            <a:gdLst/>
            <a:ahLst/>
            <a:cxnLst/>
            <a:rect l="l" t="t" r="r" b="b"/>
            <a:pathLst>
              <a:path w="1126606" h="988217">
                <a:moveTo>
                  <a:pt x="0" y="0"/>
                </a:moveTo>
                <a:lnTo>
                  <a:pt x="1126606" y="0"/>
                </a:lnTo>
                <a:lnTo>
                  <a:pt x="1126606" y="988217"/>
                </a:lnTo>
                <a:lnTo>
                  <a:pt x="0" y="988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67857">
            <a:off x="15706684" y="7187167"/>
            <a:ext cx="1503833" cy="2035646"/>
          </a:xfrm>
          <a:custGeom>
            <a:avLst/>
            <a:gdLst/>
            <a:ahLst/>
            <a:cxnLst/>
            <a:rect l="l" t="t" r="r" b="b"/>
            <a:pathLst>
              <a:path w="1503833" h="2035646">
                <a:moveTo>
                  <a:pt x="0" y="0"/>
                </a:moveTo>
                <a:lnTo>
                  <a:pt x="1503834" y="0"/>
                </a:lnTo>
                <a:lnTo>
                  <a:pt x="1503834" y="2035646"/>
                </a:lnTo>
                <a:lnTo>
                  <a:pt x="0" y="2035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61046" y="4899079"/>
            <a:ext cx="12263845" cy="138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-43">
                <a:solidFill>
                  <a:srgbClr val="04377B"/>
                </a:solidFill>
                <a:latin typeface="DejaVu Serif Bold"/>
              </a:rPr>
              <a:t>XÂY DỰNG PHẦN MỀM </a:t>
            </a:r>
          </a:p>
          <a:p>
            <a:pPr algn="ctr">
              <a:lnSpc>
                <a:spcPts val="5599"/>
              </a:lnSpc>
            </a:pPr>
            <a:r>
              <a:rPr lang="en-US" sz="3999" spc="-43">
                <a:solidFill>
                  <a:srgbClr val="04377B"/>
                </a:solidFill>
                <a:latin typeface="DejaVu Serif Bold"/>
              </a:rPr>
              <a:t>QUẢN LÝ NHÀ HÀNG ẨM THỰC THÁI LAN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3969" y="8470108"/>
            <a:ext cx="370691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77B"/>
                </a:solidFill>
                <a:latin typeface="Asap SemiBold"/>
              </a:rPr>
              <a:t>Nguyễn Quang Huy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78180" y="8470108"/>
            <a:ext cx="2309812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77B"/>
                </a:solidFill>
                <a:latin typeface="Asap SemiBold"/>
              </a:rPr>
              <a:t>0850080075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7269" y="7680168"/>
            <a:ext cx="455056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77B"/>
                </a:solidFill>
                <a:latin typeface="Asap SemiBold"/>
              </a:rPr>
              <a:t>ThS. Phạm Trọng Huynh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8803" y="7680168"/>
            <a:ext cx="136227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77B"/>
                </a:solidFill>
                <a:latin typeface="Asap SemiBold"/>
              </a:rPr>
              <a:t>GVHD: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8803" y="8471566"/>
            <a:ext cx="1224955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77B"/>
                </a:solidFill>
                <a:latin typeface="Asap SemiBold"/>
              </a:rPr>
              <a:t>SVTH: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97837" y="8470108"/>
            <a:ext cx="1251248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77B"/>
                </a:solidFill>
                <a:latin typeface="Asap SemiBold"/>
              </a:rPr>
              <a:t>MSSV: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44391" y="9261506"/>
            <a:ext cx="2497237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77B"/>
                </a:solidFill>
                <a:latin typeface="Asap SemiBold"/>
              </a:rPr>
              <a:t>08_ĐHCNPM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8803" y="9245937"/>
            <a:ext cx="922807" cy="558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4377B"/>
                </a:solidFill>
                <a:latin typeface="Asap SemiBold"/>
              </a:rPr>
              <a:t>Lớp: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72834" y="199099"/>
            <a:ext cx="17142332" cy="6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-43">
                <a:solidFill>
                  <a:srgbClr val="04377B"/>
                </a:solidFill>
                <a:latin typeface="DejaVu Serif Bold"/>
              </a:rPr>
              <a:t>TRƯỜNG ĐẠI HỌC TÀI NGUYÊN VÀ MÔI TRƯỜNG TP. HCM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06352" y="952500"/>
            <a:ext cx="11706583" cy="6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38">
                <a:solidFill>
                  <a:srgbClr val="04377B"/>
                </a:solidFill>
                <a:latin typeface="DejaVu Serif Bold"/>
              </a:rPr>
              <a:t>KHOA HỆ THỐNG THÔNG TIN VÀ VIỄN THÁM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09726" y="4046592"/>
            <a:ext cx="6104911" cy="614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-38">
                <a:solidFill>
                  <a:srgbClr val="04377B"/>
                </a:solidFill>
                <a:latin typeface="DejaVu Serif Bold"/>
              </a:rPr>
              <a:t>ĐỒ ÁN TỐT NGHIỆP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67145" y="4991100"/>
            <a:ext cx="1835020" cy="52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33">
                <a:solidFill>
                  <a:srgbClr val="04377B"/>
                </a:solidFill>
                <a:latin typeface="DejaVu Serif"/>
              </a:rPr>
              <a:t>ĐỀ TÀI: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331638" y="2174139"/>
            <a:ext cx="1958827" cy="1958820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078" b="-1078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963245" y="4457700"/>
            <a:ext cx="1783622" cy="1783615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6131" r="-6131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425089" y="5609002"/>
            <a:ext cx="1783622" cy="1783615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5596375" y="1029648"/>
            <a:ext cx="1696462" cy="1696462"/>
          </a:xfrm>
          <a:custGeom>
            <a:avLst/>
            <a:gdLst/>
            <a:ahLst/>
            <a:cxnLst/>
            <a:rect l="l" t="t" r="r" b="b"/>
            <a:pathLst>
              <a:path w="1696462" h="1696462">
                <a:moveTo>
                  <a:pt x="0" y="0"/>
                </a:moveTo>
                <a:lnTo>
                  <a:pt x="1696462" y="0"/>
                </a:lnTo>
                <a:lnTo>
                  <a:pt x="1696462" y="1696462"/>
                </a:lnTo>
                <a:lnTo>
                  <a:pt x="0" y="1696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88854" y="653991"/>
            <a:ext cx="4342312" cy="974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5400" spc="-70">
                <a:solidFill>
                  <a:srgbClr val="04377B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KỸ THUẬT</a:t>
            </a:r>
          </a:p>
        </p:txBody>
      </p:sp>
      <p:sp>
        <p:nvSpPr>
          <p:cNvPr id="10" name="Freeform 10"/>
          <p:cNvSpPr/>
          <p:nvPr/>
        </p:nvSpPr>
        <p:spPr>
          <a:xfrm>
            <a:off x="5534208" y="190500"/>
            <a:ext cx="1482759" cy="1356724"/>
          </a:xfrm>
          <a:custGeom>
            <a:avLst/>
            <a:gdLst/>
            <a:ahLst/>
            <a:cxnLst/>
            <a:rect l="l" t="t" r="r" b="b"/>
            <a:pathLst>
              <a:path w="1482759" h="1356724">
                <a:moveTo>
                  <a:pt x="0" y="0"/>
                </a:moveTo>
                <a:lnTo>
                  <a:pt x="1482759" y="0"/>
                </a:lnTo>
                <a:lnTo>
                  <a:pt x="1482759" y="1356724"/>
                </a:lnTo>
                <a:lnTo>
                  <a:pt x="0" y="1356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94525" y="735512"/>
            <a:ext cx="958029" cy="811712"/>
          </a:xfrm>
          <a:custGeom>
            <a:avLst/>
            <a:gdLst/>
            <a:ahLst/>
            <a:cxnLst/>
            <a:rect l="l" t="t" r="r" b="b"/>
            <a:pathLst>
              <a:path w="958029" h="811712">
                <a:moveTo>
                  <a:pt x="0" y="0"/>
                </a:moveTo>
                <a:lnTo>
                  <a:pt x="958029" y="0"/>
                </a:lnTo>
                <a:lnTo>
                  <a:pt x="958029" y="811712"/>
                </a:lnTo>
                <a:lnTo>
                  <a:pt x="0" y="8117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49302" y="3681714"/>
            <a:ext cx="1822348" cy="1822348"/>
          </a:xfrm>
          <a:custGeom>
            <a:avLst/>
            <a:gdLst/>
            <a:ahLst/>
            <a:cxnLst/>
            <a:rect l="l" t="t" r="r" b="b"/>
            <a:pathLst>
              <a:path w="1822348" h="1822348">
                <a:moveTo>
                  <a:pt x="0" y="0"/>
                </a:moveTo>
                <a:lnTo>
                  <a:pt x="1822348" y="0"/>
                </a:lnTo>
                <a:lnTo>
                  <a:pt x="1822348" y="1822348"/>
                </a:lnTo>
                <a:lnTo>
                  <a:pt x="0" y="18223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5400000">
            <a:off x="-910310" y="10198230"/>
            <a:ext cx="6350966" cy="1979973"/>
            <a:chOff x="0" y="0"/>
            <a:chExt cx="8691103" cy="27095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691103" cy="2709532"/>
            </a:xfrm>
            <a:custGeom>
              <a:avLst/>
              <a:gdLst/>
              <a:ahLst/>
              <a:cxnLst/>
              <a:rect l="l" t="t" r="r" b="b"/>
              <a:pathLst>
                <a:path w="8691103" h="2709532">
                  <a:moveTo>
                    <a:pt x="8691103" y="1354766"/>
                  </a:moveTo>
                  <a:lnTo>
                    <a:pt x="7786228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7786101" y="0"/>
                  </a:lnTo>
                  <a:lnTo>
                    <a:pt x="8691103" y="1354766"/>
                  </a:ln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-389095" y="10332517"/>
            <a:ext cx="5308535" cy="1513598"/>
            <a:chOff x="0" y="0"/>
            <a:chExt cx="9502949" cy="27095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502949" cy="2709532"/>
            </a:xfrm>
            <a:custGeom>
              <a:avLst/>
              <a:gdLst/>
              <a:ahLst/>
              <a:cxnLst/>
              <a:rect l="l" t="t" r="r" b="b"/>
              <a:pathLst>
                <a:path w="9502949" h="2709532">
                  <a:moveTo>
                    <a:pt x="9502949" y="1354766"/>
                  </a:moveTo>
                  <a:lnTo>
                    <a:pt x="8598074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8597947" y="0"/>
                  </a:lnTo>
                  <a:lnTo>
                    <a:pt x="9502949" y="1354766"/>
                  </a:lnTo>
                  <a:close/>
                </a:path>
              </a:pathLst>
            </a:custGeom>
            <a:solidFill>
              <a:srgbClr val="348DDB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2679573" y="9013817"/>
            <a:ext cx="6350966" cy="1979973"/>
            <a:chOff x="0" y="0"/>
            <a:chExt cx="8691103" cy="27095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691103" cy="2709532"/>
            </a:xfrm>
            <a:custGeom>
              <a:avLst/>
              <a:gdLst/>
              <a:ahLst/>
              <a:cxnLst/>
              <a:rect l="l" t="t" r="r" b="b"/>
              <a:pathLst>
                <a:path w="8691103" h="2709532">
                  <a:moveTo>
                    <a:pt x="8691103" y="1354766"/>
                  </a:moveTo>
                  <a:lnTo>
                    <a:pt x="7786228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7786101" y="0"/>
                  </a:lnTo>
                  <a:lnTo>
                    <a:pt x="8691103" y="1354766"/>
                  </a:ln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2687723" y="9661170"/>
            <a:ext cx="6334666" cy="1513598"/>
            <a:chOff x="0" y="0"/>
            <a:chExt cx="11339853" cy="27095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39853" cy="2709532"/>
            </a:xfrm>
            <a:custGeom>
              <a:avLst/>
              <a:gdLst/>
              <a:ahLst/>
              <a:cxnLst/>
              <a:rect l="l" t="t" r="r" b="b"/>
              <a:pathLst>
                <a:path w="11339853" h="2709532">
                  <a:moveTo>
                    <a:pt x="11339853" y="1354766"/>
                  </a:moveTo>
                  <a:lnTo>
                    <a:pt x="10434978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0434851" y="0"/>
                  </a:lnTo>
                  <a:lnTo>
                    <a:pt x="11339853" y="1354766"/>
                  </a:lnTo>
                  <a:close/>
                </a:path>
              </a:pathLst>
            </a:custGeom>
            <a:solidFill>
              <a:srgbClr val="348DDB"/>
            </a:solidFill>
          </p:spPr>
        </p:sp>
      </p:grpSp>
      <p:grpSp>
        <p:nvGrpSpPr>
          <p:cNvPr id="21" name="Group 21"/>
          <p:cNvGrpSpPr/>
          <p:nvPr/>
        </p:nvGrpSpPr>
        <p:grpSpPr>
          <a:xfrm rot="5400000">
            <a:off x="5457839" y="9118676"/>
            <a:ext cx="8205275" cy="1979973"/>
            <a:chOff x="0" y="0"/>
            <a:chExt cx="11228667" cy="270953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228667" cy="2709532"/>
            </a:xfrm>
            <a:custGeom>
              <a:avLst/>
              <a:gdLst/>
              <a:ahLst/>
              <a:cxnLst/>
              <a:rect l="l" t="t" r="r" b="b"/>
              <a:pathLst>
                <a:path w="11228667" h="2709532">
                  <a:moveTo>
                    <a:pt x="11228667" y="1354766"/>
                  </a:moveTo>
                  <a:lnTo>
                    <a:pt x="10323792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0323665" y="0"/>
                  </a:lnTo>
                  <a:lnTo>
                    <a:pt x="11228667" y="1354766"/>
                  </a:ln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3" name="Group 23"/>
          <p:cNvGrpSpPr/>
          <p:nvPr/>
        </p:nvGrpSpPr>
        <p:grpSpPr>
          <a:xfrm rot="5400000">
            <a:off x="6106961" y="9125057"/>
            <a:ext cx="6907031" cy="1513598"/>
            <a:chOff x="0" y="0"/>
            <a:chExt cx="12364459" cy="270953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364459" cy="2709532"/>
            </a:xfrm>
            <a:custGeom>
              <a:avLst/>
              <a:gdLst/>
              <a:ahLst/>
              <a:cxnLst/>
              <a:rect l="l" t="t" r="r" b="b"/>
              <a:pathLst>
                <a:path w="12364459" h="2709532">
                  <a:moveTo>
                    <a:pt x="12364459" y="1354766"/>
                  </a:moveTo>
                  <a:lnTo>
                    <a:pt x="11459584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1459457" y="0"/>
                  </a:lnTo>
                  <a:lnTo>
                    <a:pt x="12364459" y="1354766"/>
                  </a:lnTo>
                  <a:close/>
                </a:path>
              </a:pathLst>
            </a:custGeom>
            <a:solidFill>
              <a:srgbClr val="348DDB"/>
            </a:solidFill>
          </p:spPr>
        </p:sp>
      </p:grpSp>
      <p:grpSp>
        <p:nvGrpSpPr>
          <p:cNvPr id="25" name="Group 25"/>
          <p:cNvGrpSpPr/>
          <p:nvPr/>
        </p:nvGrpSpPr>
        <p:grpSpPr>
          <a:xfrm rot="5400000">
            <a:off x="9218987" y="7702709"/>
            <a:ext cx="8205275" cy="1979973"/>
            <a:chOff x="0" y="0"/>
            <a:chExt cx="11228667" cy="270953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228667" cy="2709532"/>
            </a:xfrm>
            <a:custGeom>
              <a:avLst/>
              <a:gdLst/>
              <a:ahLst/>
              <a:cxnLst/>
              <a:rect l="l" t="t" r="r" b="b"/>
              <a:pathLst>
                <a:path w="11228667" h="2709532">
                  <a:moveTo>
                    <a:pt x="11228667" y="1354766"/>
                  </a:moveTo>
                  <a:lnTo>
                    <a:pt x="10323792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0323665" y="0"/>
                  </a:lnTo>
                  <a:lnTo>
                    <a:pt x="11228667" y="1354766"/>
                  </a:ln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27" name="Group 27"/>
          <p:cNvGrpSpPr/>
          <p:nvPr/>
        </p:nvGrpSpPr>
        <p:grpSpPr>
          <a:xfrm rot="5400000">
            <a:off x="9868109" y="7709090"/>
            <a:ext cx="6907031" cy="1513598"/>
            <a:chOff x="0" y="0"/>
            <a:chExt cx="12364459" cy="27095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364459" cy="2709532"/>
            </a:xfrm>
            <a:custGeom>
              <a:avLst/>
              <a:gdLst/>
              <a:ahLst/>
              <a:cxnLst/>
              <a:rect l="l" t="t" r="r" b="b"/>
              <a:pathLst>
                <a:path w="12364459" h="2709532">
                  <a:moveTo>
                    <a:pt x="12364459" y="1354766"/>
                  </a:moveTo>
                  <a:lnTo>
                    <a:pt x="11459584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1459457" y="0"/>
                  </a:lnTo>
                  <a:lnTo>
                    <a:pt x="12364459" y="1354766"/>
                  </a:lnTo>
                  <a:close/>
                </a:path>
              </a:pathLst>
            </a:custGeom>
            <a:solidFill>
              <a:srgbClr val="348DDB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12456260" y="6375476"/>
            <a:ext cx="8205275" cy="1979973"/>
            <a:chOff x="0" y="0"/>
            <a:chExt cx="11228667" cy="270953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228667" cy="2709532"/>
            </a:xfrm>
            <a:custGeom>
              <a:avLst/>
              <a:gdLst/>
              <a:ahLst/>
              <a:cxnLst/>
              <a:rect l="l" t="t" r="r" b="b"/>
              <a:pathLst>
                <a:path w="11228667" h="2709532">
                  <a:moveTo>
                    <a:pt x="11228667" y="1354766"/>
                  </a:moveTo>
                  <a:lnTo>
                    <a:pt x="10323792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0323665" y="0"/>
                  </a:lnTo>
                  <a:lnTo>
                    <a:pt x="11228667" y="1354766"/>
                  </a:ln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31" name="Group 31"/>
          <p:cNvGrpSpPr/>
          <p:nvPr/>
        </p:nvGrpSpPr>
        <p:grpSpPr>
          <a:xfrm rot="5400000">
            <a:off x="12696915" y="6790322"/>
            <a:ext cx="7723964" cy="1513598"/>
            <a:chOff x="0" y="0"/>
            <a:chExt cx="13826872" cy="27095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3826872" cy="2709532"/>
            </a:xfrm>
            <a:custGeom>
              <a:avLst/>
              <a:gdLst/>
              <a:ahLst/>
              <a:cxnLst/>
              <a:rect l="l" t="t" r="r" b="b"/>
              <a:pathLst>
                <a:path w="13826872" h="2709532">
                  <a:moveTo>
                    <a:pt x="13826872" y="1354766"/>
                  </a:moveTo>
                  <a:lnTo>
                    <a:pt x="12921997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2921869" y="0"/>
                  </a:lnTo>
                  <a:lnTo>
                    <a:pt x="13826872" y="1354766"/>
                  </a:lnTo>
                  <a:close/>
                </a:path>
              </a:pathLst>
            </a:custGeom>
            <a:solidFill>
              <a:srgbClr val="348DDB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12582471" y="4145026"/>
            <a:ext cx="1541239" cy="48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04377B"/>
                </a:solidFill>
                <a:latin typeface="Asap SemiBold Bold"/>
              </a:rPr>
              <a:t>Nền tảng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7919182" y="5468816"/>
            <a:ext cx="3155156" cy="48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04377B"/>
                </a:solidFill>
                <a:latin typeface="Asap SemiBold Bold"/>
              </a:rPr>
              <a:t>Ngôn ngữ lập trình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7181" y="7471160"/>
            <a:ext cx="3024063" cy="48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04377B"/>
                </a:solidFill>
                <a:latin typeface="Asap SemiBold Bold"/>
              </a:rPr>
              <a:t>Thiết kế phân tích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596375" y="2806986"/>
            <a:ext cx="2033289" cy="489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04377B"/>
                </a:solidFill>
                <a:latin typeface="Asap SemiBold Bold"/>
              </a:rPr>
              <a:t>Framework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865070" y="6275543"/>
            <a:ext cx="2160364" cy="48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04377B"/>
                </a:solidFill>
                <a:latin typeface="Asap SemiBold Bold"/>
              </a:rPr>
              <a:t>Cơ sở dữ liệu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2759" y="481527"/>
            <a:ext cx="5598449" cy="108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5400" spc="-70">
                <a:solidFill>
                  <a:srgbClr val="04377B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CÔNG</a:t>
            </a:r>
            <a:r>
              <a:rPr lang="en-US" sz="7000" spc="-70">
                <a:solidFill>
                  <a:srgbClr val="04377B"/>
                </a:solidFill>
                <a:latin typeface="DejaVu Serif Bold"/>
              </a:rPr>
              <a:t> </a:t>
            </a:r>
            <a:r>
              <a:rPr lang="en-US" sz="5400" spc="-70">
                <a:solidFill>
                  <a:srgbClr val="04377B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CỤ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90523"/>
            <a:ext cx="1482759" cy="1356724"/>
          </a:xfrm>
          <a:custGeom>
            <a:avLst/>
            <a:gdLst/>
            <a:ahLst/>
            <a:cxnLst/>
            <a:rect l="l" t="t" r="r" b="b"/>
            <a:pathLst>
              <a:path w="1482759" h="1356724">
                <a:moveTo>
                  <a:pt x="0" y="0"/>
                </a:moveTo>
                <a:lnTo>
                  <a:pt x="1482759" y="0"/>
                </a:lnTo>
                <a:lnTo>
                  <a:pt x="1482759" y="1356724"/>
                </a:lnTo>
                <a:lnTo>
                  <a:pt x="0" y="1356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78572" y="635535"/>
            <a:ext cx="958029" cy="811712"/>
          </a:xfrm>
          <a:custGeom>
            <a:avLst/>
            <a:gdLst/>
            <a:ahLst/>
            <a:cxnLst/>
            <a:rect l="l" t="t" r="r" b="b"/>
            <a:pathLst>
              <a:path w="958029" h="811712">
                <a:moveTo>
                  <a:pt x="0" y="0"/>
                </a:moveTo>
                <a:lnTo>
                  <a:pt x="958029" y="0"/>
                </a:lnTo>
                <a:lnTo>
                  <a:pt x="958029" y="811712"/>
                </a:lnTo>
                <a:lnTo>
                  <a:pt x="0" y="811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400000">
            <a:off x="-357185" y="9349459"/>
            <a:ext cx="6350966" cy="1979973"/>
            <a:chOff x="0" y="0"/>
            <a:chExt cx="8691103" cy="27095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91103" cy="2709532"/>
            </a:xfrm>
            <a:custGeom>
              <a:avLst/>
              <a:gdLst/>
              <a:ahLst/>
              <a:cxnLst/>
              <a:rect l="l" t="t" r="r" b="b"/>
              <a:pathLst>
                <a:path w="8691103" h="2709532">
                  <a:moveTo>
                    <a:pt x="8691103" y="1354766"/>
                  </a:moveTo>
                  <a:lnTo>
                    <a:pt x="7786228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7786101" y="0"/>
                  </a:lnTo>
                  <a:lnTo>
                    <a:pt x="8691103" y="1354766"/>
                  </a:ln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 rot="5400000">
            <a:off x="164030" y="9483746"/>
            <a:ext cx="5308535" cy="1513598"/>
            <a:chOff x="0" y="0"/>
            <a:chExt cx="9502949" cy="27095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02949" cy="2709532"/>
            </a:xfrm>
            <a:custGeom>
              <a:avLst/>
              <a:gdLst/>
              <a:ahLst/>
              <a:cxnLst/>
              <a:rect l="l" t="t" r="r" b="b"/>
              <a:pathLst>
                <a:path w="9502949" h="2709532">
                  <a:moveTo>
                    <a:pt x="9502949" y="1354766"/>
                  </a:moveTo>
                  <a:lnTo>
                    <a:pt x="8598074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8597947" y="0"/>
                  </a:lnTo>
                  <a:lnTo>
                    <a:pt x="9502949" y="1354766"/>
                  </a:lnTo>
                  <a:close/>
                </a:path>
              </a:pathLst>
            </a:custGeom>
            <a:solidFill>
              <a:srgbClr val="348DDB"/>
            </a:solidFill>
          </p:spPr>
        </p:sp>
      </p:grpSp>
      <p:grpSp>
        <p:nvGrpSpPr>
          <p:cNvPr id="9" name="Group 9"/>
          <p:cNvGrpSpPr/>
          <p:nvPr/>
        </p:nvGrpSpPr>
        <p:grpSpPr>
          <a:xfrm rot="5400000">
            <a:off x="4068038" y="8004046"/>
            <a:ext cx="6350966" cy="1979973"/>
            <a:chOff x="0" y="0"/>
            <a:chExt cx="8691103" cy="27095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91103" cy="2709532"/>
            </a:xfrm>
            <a:custGeom>
              <a:avLst/>
              <a:gdLst/>
              <a:ahLst/>
              <a:cxnLst/>
              <a:rect l="l" t="t" r="r" b="b"/>
              <a:pathLst>
                <a:path w="8691103" h="2709532">
                  <a:moveTo>
                    <a:pt x="8691103" y="1354766"/>
                  </a:moveTo>
                  <a:lnTo>
                    <a:pt x="7786228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7786101" y="0"/>
                  </a:lnTo>
                  <a:lnTo>
                    <a:pt x="8691103" y="1354766"/>
                  </a:ln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/>
          <p:nvPr/>
        </p:nvGrpSpPr>
        <p:grpSpPr>
          <a:xfrm rot="5400000">
            <a:off x="4076188" y="8651398"/>
            <a:ext cx="6334666" cy="1513598"/>
            <a:chOff x="0" y="0"/>
            <a:chExt cx="11339853" cy="27095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39853" cy="2709532"/>
            </a:xfrm>
            <a:custGeom>
              <a:avLst/>
              <a:gdLst/>
              <a:ahLst/>
              <a:cxnLst/>
              <a:rect l="l" t="t" r="r" b="b"/>
              <a:pathLst>
                <a:path w="11339853" h="2709532">
                  <a:moveTo>
                    <a:pt x="11339853" y="1354766"/>
                  </a:moveTo>
                  <a:lnTo>
                    <a:pt x="10434978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0434851" y="0"/>
                  </a:lnTo>
                  <a:lnTo>
                    <a:pt x="11339853" y="1354766"/>
                  </a:lnTo>
                  <a:close/>
                </a:path>
              </a:pathLst>
            </a:custGeom>
            <a:solidFill>
              <a:srgbClr val="348DDB"/>
            </a:solidFill>
          </p:spPr>
        </p:sp>
      </p:grpSp>
      <p:grpSp>
        <p:nvGrpSpPr>
          <p:cNvPr id="13" name="Group 13"/>
          <p:cNvGrpSpPr/>
          <p:nvPr/>
        </p:nvGrpSpPr>
        <p:grpSpPr>
          <a:xfrm rot="5400000">
            <a:off x="7174374" y="7482907"/>
            <a:ext cx="8205275" cy="1979973"/>
            <a:chOff x="0" y="0"/>
            <a:chExt cx="11228667" cy="27095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28667" cy="2709532"/>
            </a:xfrm>
            <a:custGeom>
              <a:avLst/>
              <a:gdLst/>
              <a:ahLst/>
              <a:cxnLst/>
              <a:rect l="l" t="t" r="r" b="b"/>
              <a:pathLst>
                <a:path w="11228667" h="2709532">
                  <a:moveTo>
                    <a:pt x="11228667" y="1354766"/>
                  </a:moveTo>
                  <a:lnTo>
                    <a:pt x="10323792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0323665" y="0"/>
                  </a:lnTo>
                  <a:lnTo>
                    <a:pt x="11228667" y="1354766"/>
                  </a:ln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7823496" y="7489287"/>
            <a:ext cx="6907031" cy="1513598"/>
            <a:chOff x="0" y="0"/>
            <a:chExt cx="12364459" cy="270953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364459" cy="2709532"/>
            </a:xfrm>
            <a:custGeom>
              <a:avLst/>
              <a:gdLst/>
              <a:ahLst/>
              <a:cxnLst/>
              <a:rect l="l" t="t" r="r" b="b"/>
              <a:pathLst>
                <a:path w="12364459" h="2709532">
                  <a:moveTo>
                    <a:pt x="12364459" y="1354766"/>
                  </a:moveTo>
                  <a:lnTo>
                    <a:pt x="11459584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1459457" y="0"/>
                  </a:lnTo>
                  <a:lnTo>
                    <a:pt x="12364459" y="1354766"/>
                  </a:lnTo>
                  <a:close/>
                </a:path>
              </a:pathLst>
            </a:custGeom>
            <a:solidFill>
              <a:srgbClr val="348DDB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11204075" y="6447101"/>
            <a:ext cx="8638553" cy="1979973"/>
            <a:chOff x="0" y="0"/>
            <a:chExt cx="11821595" cy="270953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821595" cy="2709532"/>
            </a:xfrm>
            <a:custGeom>
              <a:avLst/>
              <a:gdLst/>
              <a:ahLst/>
              <a:cxnLst/>
              <a:rect l="l" t="t" r="r" b="b"/>
              <a:pathLst>
                <a:path w="11821595" h="2709532">
                  <a:moveTo>
                    <a:pt x="11821595" y="1354766"/>
                  </a:moveTo>
                  <a:lnTo>
                    <a:pt x="10916720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0916593" y="0"/>
                  </a:lnTo>
                  <a:lnTo>
                    <a:pt x="11821595" y="1354766"/>
                  </a:ln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9" name="Group 19"/>
          <p:cNvGrpSpPr/>
          <p:nvPr/>
        </p:nvGrpSpPr>
        <p:grpSpPr>
          <a:xfrm rot="5400000">
            <a:off x="11371732" y="6969926"/>
            <a:ext cx="8303238" cy="1513598"/>
            <a:chOff x="0" y="0"/>
            <a:chExt cx="14863846" cy="270953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863846" cy="2709532"/>
            </a:xfrm>
            <a:custGeom>
              <a:avLst/>
              <a:gdLst/>
              <a:ahLst/>
              <a:cxnLst/>
              <a:rect l="l" t="t" r="r" b="b"/>
              <a:pathLst>
                <a:path w="14863846" h="2709532">
                  <a:moveTo>
                    <a:pt x="14863846" y="1354766"/>
                  </a:moveTo>
                  <a:lnTo>
                    <a:pt x="13958971" y="2709532"/>
                  </a:lnTo>
                  <a:lnTo>
                    <a:pt x="904875" y="2709532"/>
                  </a:lnTo>
                  <a:lnTo>
                    <a:pt x="0" y="1354766"/>
                  </a:lnTo>
                  <a:lnTo>
                    <a:pt x="904875" y="0"/>
                  </a:lnTo>
                  <a:lnTo>
                    <a:pt x="13958844" y="0"/>
                  </a:lnTo>
                  <a:lnTo>
                    <a:pt x="14863846" y="1354766"/>
                  </a:lnTo>
                  <a:close/>
                </a:path>
              </a:pathLst>
            </a:custGeom>
            <a:solidFill>
              <a:srgbClr val="348DDB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25" y="3751815"/>
            <a:ext cx="2160364" cy="48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04377B"/>
                </a:solidFill>
                <a:latin typeface="Asap SemiBold Bold"/>
              </a:rPr>
              <a:t>Cơ sở dữ liệu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388317" y="5094778"/>
            <a:ext cx="1710407" cy="48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04377B"/>
                </a:solidFill>
                <a:latin typeface="Asap SemiBold Bold"/>
              </a:rPr>
              <a:t>Nghiệp vụ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227140" y="6640188"/>
            <a:ext cx="1182315" cy="48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04377B"/>
                </a:solidFill>
                <a:latin typeface="Asap SemiBold Bold"/>
              </a:rPr>
              <a:t>Lưu trữ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264118" y="2678641"/>
            <a:ext cx="580678" cy="483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800">
                <a:solidFill>
                  <a:srgbClr val="04377B"/>
                </a:solidFill>
                <a:latin typeface="Asap SemiBold Bold"/>
              </a:rPr>
              <a:t>IDE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6449886" y="3177840"/>
            <a:ext cx="1783622" cy="1783615"/>
            <a:chOff x="0" y="0"/>
            <a:chExt cx="6350000" cy="634997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669061" y="4473137"/>
            <a:ext cx="2298473" cy="2298464"/>
            <a:chOff x="0" y="0"/>
            <a:chExt cx="6350000" cy="63499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0322725" y="1927691"/>
            <a:ext cx="1783622" cy="1783615"/>
            <a:chOff x="0" y="0"/>
            <a:chExt cx="6350000" cy="63499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24456" r="-24456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14609463" y="720139"/>
            <a:ext cx="2025176" cy="2025176"/>
          </a:xfrm>
          <a:custGeom>
            <a:avLst/>
            <a:gdLst/>
            <a:ahLst/>
            <a:cxnLst/>
            <a:rect l="l" t="t" r="r" b="b"/>
            <a:pathLst>
              <a:path w="2025176" h="2025176">
                <a:moveTo>
                  <a:pt x="0" y="0"/>
                </a:moveTo>
                <a:lnTo>
                  <a:pt x="2025176" y="0"/>
                </a:lnTo>
                <a:lnTo>
                  <a:pt x="2025176" y="2025177"/>
                </a:lnTo>
                <a:lnTo>
                  <a:pt x="0" y="20251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61043">
            <a:off x="5747383" y="-712434"/>
            <a:ext cx="3962032" cy="1597593"/>
          </a:xfrm>
          <a:custGeom>
            <a:avLst/>
            <a:gdLst/>
            <a:ahLst/>
            <a:cxnLst/>
            <a:rect l="l" t="t" r="r" b="b"/>
            <a:pathLst>
              <a:path w="3962032" h="1597593">
                <a:moveTo>
                  <a:pt x="0" y="0"/>
                </a:moveTo>
                <a:lnTo>
                  <a:pt x="3962032" y="0"/>
                </a:lnTo>
                <a:lnTo>
                  <a:pt x="3962032" y="1597593"/>
                </a:lnTo>
                <a:lnTo>
                  <a:pt x="0" y="1597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84" b="-184"/>
            </a:stretch>
          </a:blipFill>
        </p:spPr>
      </p:sp>
      <p:sp>
        <p:nvSpPr>
          <p:cNvPr id="3" name="Freeform 3"/>
          <p:cNvSpPr/>
          <p:nvPr/>
        </p:nvSpPr>
        <p:spPr>
          <a:xfrm rot="2001851">
            <a:off x="2906740" y="2499608"/>
            <a:ext cx="2383097" cy="1734128"/>
          </a:xfrm>
          <a:custGeom>
            <a:avLst/>
            <a:gdLst/>
            <a:ahLst/>
            <a:cxnLst/>
            <a:rect l="l" t="t" r="r" b="b"/>
            <a:pathLst>
              <a:path w="2383097" h="1734128">
                <a:moveTo>
                  <a:pt x="0" y="0"/>
                </a:moveTo>
                <a:lnTo>
                  <a:pt x="2383096" y="0"/>
                </a:lnTo>
                <a:lnTo>
                  <a:pt x="2383096" y="1734128"/>
                </a:lnTo>
                <a:lnTo>
                  <a:pt x="0" y="1734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1" r="-81"/>
            </a:stretch>
          </a:blipFill>
        </p:spPr>
      </p:sp>
      <p:sp>
        <p:nvSpPr>
          <p:cNvPr id="4" name="Freeform 4"/>
          <p:cNvSpPr/>
          <p:nvPr/>
        </p:nvSpPr>
        <p:spPr>
          <a:xfrm rot="-1958137">
            <a:off x="11619706" y="9023567"/>
            <a:ext cx="2510405" cy="1855517"/>
          </a:xfrm>
          <a:custGeom>
            <a:avLst/>
            <a:gdLst/>
            <a:ahLst/>
            <a:cxnLst/>
            <a:rect l="l" t="t" r="r" b="b"/>
            <a:pathLst>
              <a:path w="2510405" h="1855517">
                <a:moveTo>
                  <a:pt x="0" y="0"/>
                </a:moveTo>
                <a:lnTo>
                  <a:pt x="2510405" y="0"/>
                </a:lnTo>
                <a:lnTo>
                  <a:pt x="2510405" y="1855517"/>
                </a:lnTo>
                <a:lnTo>
                  <a:pt x="0" y="18555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2" b="-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73904" y="3493495"/>
            <a:ext cx="3683421" cy="2431349"/>
          </a:xfrm>
          <a:custGeom>
            <a:avLst/>
            <a:gdLst/>
            <a:ahLst/>
            <a:cxnLst/>
            <a:rect l="l" t="t" r="r" b="b"/>
            <a:pathLst>
              <a:path w="3683421" h="2431349">
                <a:moveTo>
                  <a:pt x="0" y="0"/>
                </a:moveTo>
                <a:lnTo>
                  <a:pt x="3683421" y="0"/>
                </a:lnTo>
                <a:lnTo>
                  <a:pt x="3683421" y="2431349"/>
                </a:lnTo>
                <a:lnTo>
                  <a:pt x="0" y="24313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3" b="-13"/>
            </a:stretch>
          </a:blipFill>
        </p:spPr>
      </p:sp>
      <p:sp>
        <p:nvSpPr>
          <p:cNvPr id="6" name="Freeform 6"/>
          <p:cNvSpPr/>
          <p:nvPr/>
        </p:nvSpPr>
        <p:spPr>
          <a:xfrm rot="403811">
            <a:off x="4353002" y="9170333"/>
            <a:ext cx="3154221" cy="1563029"/>
          </a:xfrm>
          <a:custGeom>
            <a:avLst/>
            <a:gdLst/>
            <a:ahLst/>
            <a:cxnLst/>
            <a:rect l="l" t="t" r="r" b="b"/>
            <a:pathLst>
              <a:path w="3154221" h="1563029">
                <a:moveTo>
                  <a:pt x="0" y="0"/>
                </a:moveTo>
                <a:lnTo>
                  <a:pt x="3154221" y="0"/>
                </a:lnTo>
                <a:lnTo>
                  <a:pt x="3154221" y="1563030"/>
                </a:lnTo>
                <a:lnTo>
                  <a:pt x="0" y="1563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9" b="-19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 rot="-3192365">
            <a:off x="5228835" y="7383225"/>
            <a:ext cx="362224" cy="313434"/>
            <a:chOff x="0" y="0"/>
            <a:chExt cx="6350000" cy="5499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7840905">
            <a:off x="3296817" y="9452505"/>
            <a:ext cx="362224" cy="313434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7840905">
            <a:off x="10542146" y="9452505"/>
            <a:ext cx="362224" cy="313434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-10587074">
            <a:off x="8389053" y="9224270"/>
            <a:ext cx="362224" cy="313434"/>
            <a:chOff x="0" y="0"/>
            <a:chExt cx="6350000" cy="5499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10587074">
            <a:off x="15788175" y="6814855"/>
            <a:ext cx="362224" cy="313434"/>
            <a:chOff x="0" y="0"/>
            <a:chExt cx="6350000" cy="5499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-5917428">
            <a:off x="13975605" y="7801767"/>
            <a:ext cx="362224" cy="313434"/>
            <a:chOff x="0" y="0"/>
            <a:chExt cx="6350000" cy="5499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-5917428">
            <a:off x="15141054" y="9446347"/>
            <a:ext cx="362224" cy="313434"/>
            <a:chOff x="0" y="0"/>
            <a:chExt cx="6350000" cy="5499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 rot="-5917428">
            <a:off x="15418839" y="2436122"/>
            <a:ext cx="362224" cy="313434"/>
            <a:chOff x="0" y="0"/>
            <a:chExt cx="6350000" cy="5499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-9683367">
            <a:off x="13966356" y="1086168"/>
            <a:ext cx="362224" cy="313434"/>
            <a:chOff x="0" y="0"/>
            <a:chExt cx="6350000" cy="5499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-5917428">
            <a:off x="15776919" y="-82990"/>
            <a:ext cx="362224" cy="313434"/>
            <a:chOff x="0" y="0"/>
            <a:chExt cx="6350000" cy="5499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 rot="-9683367">
            <a:off x="12325904" y="-90792"/>
            <a:ext cx="362224" cy="313434"/>
            <a:chOff x="0" y="0"/>
            <a:chExt cx="6350000" cy="54991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 rot="-9683367">
            <a:off x="4745528" y="212591"/>
            <a:ext cx="362224" cy="313434"/>
            <a:chOff x="0" y="0"/>
            <a:chExt cx="6350000" cy="5499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 rot="-6121453">
            <a:off x="3290414" y="1676334"/>
            <a:ext cx="362224" cy="313434"/>
            <a:chOff x="0" y="0"/>
            <a:chExt cx="6350000" cy="5499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 rot="-1584532">
            <a:off x="2059203" y="209180"/>
            <a:ext cx="362224" cy="313434"/>
            <a:chOff x="0" y="0"/>
            <a:chExt cx="6350000" cy="54991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sp>
        <p:nvSpPr>
          <p:cNvPr id="35" name="TextBox 35"/>
          <p:cNvSpPr txBox="1"/>
          <p:nvPr/>
        </p:nvSpPr>
        <p:spPr>
          <a:xfrm rot="-273334">
            <a:off x="4059521" y="3077114"/>
            <a:ext cx="9422815" cy="3558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72"/>
              </a:lnSpc>
            </a:pPr>
            <a:r>
              <a:rPr lang="en-US" sz="13951" spc="279">
                <a:solidFill>
                  <a:srgbClr val="FAFFF4"/>
                </a:solidFill>
                <a:latin typeface="Knewave"/>
              </a:rPr>
              <a:t>DEMO</a:t>
            </a:r>
          </a:p>
          <a:p>
            <a:pPr algn="ctr">
              <a:lnSpc>
                <a:spcPts val="13672"/>
              </a:lnSpc>
            </a:pPr>
            <a:r>
              <a:rPr lang="en-US" sz="13951" spc="279">
                <a:solidFill>
                  <a:srgbClr val="FAFFF4"/>
                </a:solidFill>
                <a:latin typeface="Knewave"/>
              </a:rPr>
              <a:t>LIVE</a:t>
            </a:r>
          </a:p>
        </p:txBody>
      </p:sp>
      <p:grpSp>
        <p:nvGrpSpPr>
          <p:cNvPr id="36" name="Group 36"/>
          <p:cNvGrpSpPr>
            <a:grpSpLocks noChangeAspect="1"/>
          </p:cNvGrpSpPr>
          <p:nvPr/>
        </p:nvGrpSpPr>
        <p:grpSpPr>
          <a:xfrm rot="-9683367">
            <a:off x="11982939" y="2797081"/>
            <a:ext cx="362224" cy="313434"/>
            <a:chOff x="0" y="0"/>
            <a:chExt cx="6350000" cy="54991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 rot="-5917428">
            <a:off x="16546724" y="1421603"/>
            <a:ext cx="362224" cy="313434"/>
            <a:chOff x="0" y="0"/>
            <a:chExt cx="6350000" cy="54991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 rot="-9683367">
            <a:off x="5188838" y="1830487"/>
            <a:ext cx="362224" cy="313434"/>
            <a:chOff x="0" y="0"/>
            <a:chExt cx="6350000" cy="54991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42" name="Group 42"/>
          <p:cNvGrpSpPr>
            <a:grpSpLocks noChangeAspect="1"/>
          </p:cNvGrpSpPr>
          <p:nvPr/>
        </p:nvGrpSpPr>
        <p:grpSpPr>
          <a:xfrm rot="-3192365">
            <a:off x="2525092" y="8004330"/>
            <a:ext cx="362224" cy="313434"/>
            <a:chOff x="0" y="0"/>
            <a:chExt cx="6350000" cy="54991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44" name="Group 44"/>
          <p:cNvGrpSpPr>
            <a:grpSpLocks noChangeAspect="1"/>
          </p:cNvGrpSpPr>
          <p:nvPr/>
        </p:nvGrpSpPr>
        <p:grpSpPr>
          <a:xfrm rot="2455715">
            <a:off x="907438" y="8839999"/>
            <a:ext cx="362224" cy="313434"/>
            <a:chOff x="0" y="0"/>
            <a:chExt cx="6350000" cy="54991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46" name="Group 46"/>
          <p:cNvGrpSpPr>
            <a:grpSpLocks noChangeAspect="1"/>
          </p:cNvGrpSpPr>
          <p:nvPr/>
        </p:nvGrpSpPr>
        <p:grpSpPr>
          <a:xfrm rot="7840905">
            <a:off x="1998602" y="10059052"/>
            <a:ext cx="362224" cy="313434"/>
            <a:chOff x="0" y="0"/>
            <a:chExt cx="6350000" cy="54991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48" name="Group 48"/>
          <p:cNvGrpSpPr>
            <a:grpSpLocks noChangeAspect="1"/>
          </p:cNvGrpSpPr>
          <p:nvPr/>
        </p:nvGrpSpPr>
        <p:grpSpPr>
          <a:xfrm rot="-9683367">
            <a:off x="-156831" y="6374673"/>
            <a:ext cx="362224" cy="313434"/>
            <a:chOff x="0" y="0"/>
            <a:chExt cx="6350000" cy="54991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50" name="Group 50"/>
          <p:cNvGrpSpPr>
            <a:grpSpLocks noChangeAspect="1"/>
          </p:cNvGrpSpPr>
          <p:nvPr/>
        </p:nvGrpSpPr>
        <p:grpSpPr>
          <a:xfrm rot="-3192365">
            <a:off x="1742864" y="1198362"/>
            <a:ext cx="362224" cy="313434"/>
            <a:chOff x="0" y="0"/>
            <a:chExt cx="6350000" cy="54991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52" name="Group 52"/>
          <p:cNvGrpSpPr>
            <a:grpSpLocks noChangeAspect="1"/>
          </p:cNvGrpSpPr>
          <p:nvPr/>
        </p:nvGrpSpPr>
        <p:grpSpPr>
          <a:xfrm rot="2455715">
            <a:off x="1117086" y="2894033"/>
            <a:ext cx="362224" cy="313434"/>
            <a:chOff x="0" y="0"/>
            <a:chExt cx="6350000" cy="54991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54" name="Group 54"/>
          <p:cNvGrpSpPr>
            <a:grpSpLocks noChangeAspect="1"/>
          </p:cNvGrpSpPr>
          <p:nvPr/>
        </p:nvGrpSpPr>
        <p:grpSpPr>
          <a:xfrm rot="7840905">
            <a:off x="2208251" y="4113086"/>
            <a:ext cx="362224" cy="313434"/>
            <a:chOff x="0" y="0"/>
            <a:chExt cx="6350000" cy="54991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56" name="Group 56"/>
          <p:cNvGrpSpPr>
            <a:grpSpLocks noChangeAspect="1"/>
          </p:cNvGrpSpPr>
          <p:nvPr/>
        </p:nvGrpSpPr>
        <p:grpSpPr>
          <a:xfrm rot="-9683367">
            <a:off x="52818" y="428708"/>
            <a:ext cx="362224" cy="313434"/>
            <a:chOff x="0" y="0"/>
            <a:chExt cx="6350000" cy="54991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  <p:grpSp>
        <p:nvGrpSpPr>
          <p:cNvPr id="58" name="Group 58"/>
          <p:cNvGrpSpPr>
            <a:grpSpLocks noChangeAspect="1"/>
          </p:cNvGrpSpPr>
          <p:nvPr/>
        </p:nvGrpSpPr>
        <p:grpSpPr>
          <a:xfrm rot="2455715">
            <a:off x="-181128" y="3500580"/>
            <a:ext cx="362224" cy="313434"/>
            <a:chOff x="0" y="0"/>
            <a:chExt cx="6350000" cy="54991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close/>
                </a:path>
              </a:pathLst>
            </a:custGeom>
            <a:solidFill>
              <a:srgbClr val="FAFFF4"/>
            </a:solidFill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</p:sp>
      <p:sp>
        <p:nvSpPr>
          <p:cNvPr id="3" name="Freeform 3"/>
          <p:cNvSpPr/>
          <p:nvPr/>
        </p:nvSpPr>
        <p:spPr>
          <a:xfrm>
            <a:off x="263633" y="5405716"/>
            <a:ext cx="3271137" cy="4202994"/>
          </a:xfrm>
          <a:custGeom>
            <a:avLst/>
            <a:gdLst/>
            <a:ahLst/>
            <a:cxnLst/>
            <a:rect l="l" t="t" r="r" b="b"/>
            <a:pathLst>
              <a:path w="3271137" h="4202994">
                <a:moveTo>
                  <a:pt x="0" y="0"/>
                </a:moveTo>
                <a:lnTo>
                  <a:pt x="3271137" y="0"/>
                </a:lnTo>
                <a:lnTo>
                  <a:pt x="3271137" y="4202994"/>
                </a:lnTo>
                <a:lnTo>
                  <a:pt x="0" y="4202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4461076"/>
            <a:ext cx="9144000" cy="5825924"/>
          </a:xfrm>
          <a:custGeom>
            <a:avLst/>
            <a:gdLst/>
            <a:ahLst/>
            <a:cxnLst/>
            <a:rect l="l" t="t" r="r" b="b"/>
            <a:pathLst>
              <a:path w="9144000" h="5825924">
                <a:moveTo>
                  <a:pt x="0" y="0"/>
                </a:moveTo>
                <a:lnTo>
                  <a:pt x="9144000" y="0"/>
                </a:lnTo>
                <a:lnTo>
                  <a:pt x="9144000" y="5825924"/>
                </a:lnTo>
                <a:lnTo>
                  <a:pt x="0" y="5825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41204" y="5493910"/>
            <a:ext cx="5002796" cy="4114800"/>
          </a:xfrm>
          <a:custGeom>
            <a:avLst/>
            <a:gdLst/>
            <a:ahLst/>
            <a:cxnLst/>
            <a:rect l="l" t="t" r="r" b="b"/>
            <a:pathLst>
              <a:path w="5002796" h="4114800">
                <a:moveTo>
                  <a:pt x="0" y="0"/>
                </a:moveTo>
                <a:lnTo>
                  <a:pt x="5002796" y="0"/>
                </a:lnTo>
                <a:lnTo>
                  <a:pt x="50027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99201" y="735879"/>
            <a:ext cx="18439055" cy="136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60"/>
              </a:lnSpc>
            </a:pPr>
            <a:r>
              <a:rPr lang="en-US" sz="9300" spc="781">
                <a:solidFill>
                  <a:srgbClr val="FFFFFF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KẾT QUẢ </a:t>
            </a:r>
            <a:r>
              <a:rPr lang="en-US" sz="9300" spc="781">
                <a:solidFill>
                  <a:srgbClr val="04377B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THỰC HIỆN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9144000" y="0"/>
            <a:ext cx="9143999" cy="10287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24" name="TextBox 24"/>
          <p:cNvSpPr txBox="1"/>
          <p:nvPr/>
        </p:nvSpPr>
        <p:spPr>
          <a:xfrm>
            <a:off x="1676400" y="342900"/>
            <a:ext cx="4630817" cy="1152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Rokkitt Medium Bold"/>
              </a:rPr>
              <a:t>Ưu điểm</a:t>
            </a:r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20CBA306-2407-B245-6A8E-0FB47BCF3B36}"/>
              </a:ext>
            </a:extLst>
          </p:cNvPr>
          <p:cNvSpPr txBox="1"/>
          <p:nvPr/>
        </p:nvSpPr>
        <p:spPr>
          <a:xfrm>
            <a:off x="11561814" y="341263"/>
            <a:ext cx="5049786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213559"/>
                </a:solidFill>
                <a:latin typeface="Rokkitt Medium Bold"/>
              </a:rPr>
              <a:t>Nhược điểm</a:t>
            </a: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007ADA38-8834-0806-683E-30C76F69362F}"/>
              </a:ext>
            </a:extLst>
          </p:cNvPr>
          <p:cNvSpPr txBox="1"/>
          <p:nvPr/>
        </p:nvSpPr>
        <p:spPr>
          <a:xfrm>
            <a:off x="381000" y="2247900"/>
            <a:ext cx="8229600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4500" spc="150">
                <a:solidFill>
                  <a:srgbClr val="FFFFFF"/>
                </a:solidFill>
                <a:latin typeface="Rokkitt Medium Bold"/>
              </a:rPr>
              <a:t>Xây dựng thành công các chức năng đề ra trong phạm vi</a:t>
            </a:r>
          </a:p>
        </p:txBody>
      </p:sp>
      <p:sp>
        <p:nvSpPr>
          <p:cNvPr id="33" name="TextBox 24">
            <a:extLst>
              <a:ext uri="{FF2B5EF4-FFF2-40B4-BE49-F238E27FC236}">
                <a16:creationId xmlns:a16="http://schemas.microsoft.com/office/drawing/2014/main" id="{90A2503F-B889-A053-E84C-568D1E0D0DEE}"/>
              </a:ext>
            </a:extLst>
          </p:cNvPr>
          <p:cNvSpPr txBox="1"/>
          <p:nvPr/>
        </p:nvSpPr>
        <p:spPr>
          <a:xfrm>
            <a:off x="381000" y="4533900"/>
            <a:ext cx="8229600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4500" spc="150">
                <a:solidFill>
                  <a:srgbClr val="FFFFFF"/>
                </a:solidFill>
                <a:latin typeface="Rokkitt Medium Bold"/>
              </a:rPr>
              <a:t>Giao diện dễ dàng sử dụng, hỗ trợ các thao tác và trải nghiệm người dùng</a:t>
            </a: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6F107A6F-3E5C-7318-81D4-7EAE08D28C23}"/>
              </a:ext>
            </a:extLst>
          </p:cNvPr>
          <p:cNvSpPr txBox="1"/>
          <p:nvPr/>
        </p:nvSpPr>
        <p:spPr>
          <a:xfrm>
            <a:off x="364067" y="7346602"/>
            <a:ext cx="8229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buFont typeface="Courier New" panose="02070309020205020404" pitchFamily="49" charset="0"/>
              <a:buChar char="o"/>
            </a:pPr>
            <a:r>
              <a:rPr lang="en-US" sz="4500" spc="150">
                <a:solidFill>
                  <a:srgbClr val="FFFFFF"/>
                </a:solidFill>
                <a:latin typeface="Rokkitt Medium Bold"/>
              </a:rPr>
              <a:t>Hỗ trợ nhiều chức năng phù hợp với nghiệp vụ thực tế</a:t>
            </a:r>
          </a:p>
        </p:txBody>
      </p:sp>
      <p:sp>
        <p:nvSpPr>
          <p:cNvPr id="35" name="TextBox 24">
            <a:extLst>
              <a:ext uri="{FF2B5EF4-FFF2-40B4-BE49-F238E27FC236}">
                <a16:creationId xmlns:a16="http://schemas.microsoft.com/office/drawing/2014/main" id="{02E3DB46-98FE-A790-B89E-7FFEE4185DB4}"/>
              </a:ext>
            </a:extLst>
          </p:cNvPr>
          <p:cNvSpPr txBox="1"/>
          <p:nvPr/>
        </p:nvSpPr>
        <p:spPr>
          <a:xfrm>
            <a:off x="9541934" y="2262203"/>
            <a:ext cx="8517466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spc="150">
                <a:solidFill>
                  <a:schemeClr val="tx2"/>
                </a:solidFill>
                <a:latin typeface="Rokkitt Medium Bold"/>
              </a:rPr>
              <a:t>Chưa tối ưu được các ràng buộc so với thực tế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E5DADE18-4E07-625D-2A1E-31A410CFA031}"/>
              </a:ext>
            </a:extLst>
          </p:cNvPr>
          <p:cNvSpPr txBox="1"/>
          <p:nvPr/>
        </p:nvSpPr>
        <p:spPr>
          <a:xfrm>
            <a:off x="9541934" y="4399673"/>
            <a:ext cx="82296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spc="150">
                <a:solidFill>
                  <a:schemeClr val="tx2"/>
                </a:solidFill>
                <a:latin typeface="Rokkitt Medium Bold"/>
              </a:rPr>
              <a:t>Giao diện chưa tối ưu được trải nghiệm người dùng, còn nhiều ràng buộc phải theo hệ thống</a:t>
            </a:r>
          </a:p>
        </p:txBody>
      </p:sp>
      <p:sp>
        <p:nvSpPr>
          <p:cNvPr id="37" name="TextBox 24">
            <a:extLst>
              <a:ext uri="{FF2B5EF4-FFF2-40B4-BE49-F238E27FC236}">
                <a16:creationId xmlns:a16="http://schemas.microsoft.com/office/drawing/2014/main" id="{E98F1783-1F38-02F5-0D1B-FAD256FEABE4}"/>
              </a:ext>
            </a:extLst>
          </p:cNvPr>
          <p:cNvSpPr txBox="1"/>
          <p:nvPr/>
        </p:nvSpPr>
        <p:spPr>
          <a:xfrm>
            <a:off x="9541934" y="7339905"/>
            <a:ext cx="82296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500" spc="150">
                <a:solidFill>
                  <a:schemeClr val="tx2"/>
                </a:solidFill>
                <a:latin typeface="Rokkitt Medium Bold"/>
              </a:rPr>
              <a:t>Một số chức năng chưa ổn định</a:t>
            </a:r>
          </a:p>
        </p:txBody>
      </p:sp>
      <p:pic>
        <p:nvPicPr>
          <p:cNvPr id="39" name="Graphic 38" descr="Funny face with no fill">
            <a:extLst>
              <a:ext uri="{FF2B5EF4-FFF2-40B4-BE49-F238E27FC236}">
                <a16:creationId xmlns:a16="http://schemas.microsoft.com/office/drawing/2014/main" id="{F9FA135C-C8B0-6D2D-7333-AC55D2711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0017" y="461144"/>
            <a:ext cx="914400" cy="914400"/>
          </a:xfrm>
          <a:prstGeom prst="rect">
            <a:avLst/>
          </a:prstGeom>
        </p:spPr>
      </p:pic>
      <p:pic>
        <p:nvPicPr>
          <p:cNvPr id="41" name="Graphic 40" descr="Worried face with no fill">
            <a:extLst>
              <a:ext uri="{FF2B5EF4-FFF2-40B4-BE49-F238E27FC236}">
                <a16:creationId xmlns:a16="http://schemas.microsoft.com/office/drawing/2014/main" id="{7A432818-9C9D-8B92-6EA9-092BF28CA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611600" y="461144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629374" y="2831696"/>
            <a:ext cx="3149689" cy="6232202"/>
            <a:chOff x="0" y="0"/>
            <a:chExt cx="2620010" cy="5184140"/>
          </a:xfrm>
        </p:grpSpPr>
        <p:sp>
          <p:nvSpPr>
            <p:cNvPr id="3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64" r="-64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144000" y="3539896"/>
            <a:ext cx="5998076" cy="4815802"/>
            <a:chOff x="0" y="0"/>
            <a:chExt cx="7467600" cy="59956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t="-9229" b="-9229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2704873" y="146334"/>
            <a:ext cx="1700559" cy="1764732"/>
          </a:xfrm>
          <a:custGeom>
            <a:avLst/>
            <a:gdLst/>
            <a:ahLst/>
            <a:cxnLst/>
            <a:rect l="l" t="t" r="r" b="b"/>
            <a:pathLst>
              <a:path w="1700559" h="1764732">
                <a:moveTo>
                  <a:pt x="0" y="0"/>
                </a:moveTo>
                <a:lnTo>
                  <a:pt x="1700559" y="0"/>
                </a:lnTo>
                <a:lnTo>
                  <a:pt x="1700559" y="1764732"/>
                </a:lnTo>
                <a:lnTo>
                  <a:pt x="0" y="17647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-272091" y="1019175"/>
            <a:ext cx="13528833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spc="150">
                <a:solidFill>
                  <a:srgbClr val="FFFFFF"/>
                </a:solidFill>
                <a:latin typeface="Rokkitt Medium"/>
              </a:rPr>
              <a:t>ĐỊNH HƯỚNG PHÁT TRIỂN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16111" y="9201150"/>
            <a:ext cx="2576215" cy="431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sap SemiBold"/>
              </a:rPr>
              <a:t>Ứng dụng gọi món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48704" y="8632099"/>
            <a:ext cx="2788667" cy="431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Asap SemiBold"/>
              </a:rPr>
              <a:t>Quản lý nguyên liệu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620053" y="3419475"/>
            <a:ext cx="3230504" cy="3336465"/>
          </a:xfrm>
          <a:custGeom>
            <a:avLst/>
            <a:gdLst/>
            <a:ahLst/>
            <a:cxnLst/>
            <a:rect l="l" t="t" r="r" b="b"/>
            <a:pathLst>
              <a:path w="6350000" h="655828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113C61"/>
          </a:solidFill>
        </p:spPr>
      </p:sp>
      <p:sp>
        <p:nvSpPr>
          <p:cNvPr id="11" name="TextBox 11"/>
          <p:cNvSpPr txBox="1"/>
          <p:nvPr/>
        </p:nvSpPr>
        <p:spPr>
          <a:xfrm>
            <a:off x="152400" y="246637"/>
            <a:ext cx="8184898" cy="1000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30"/>
              </a:lnSpc>
            </a:pPr>
            <a:r>
              <a:rPr lang="en-US" sz="6525" spc="130">
                <a:solidFill>
                  <a:srgbClr val="FFFFFF"/>
                </a:solidFill>
                <a:latin typeface="Rokkitt Medium"/>
              </a:rPr>
              <a:t>Tài liệu tham khảo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F46503-071E-5825-F1EA-3A1A70936E54}"/>
              </a:ext>
            </a:extLst>
          </p:cNvPr>
          <p:cNvSpPr txBox="1"/>
          <p:nvPr/>
        </p:nvSpPr>
        <p:spPr>
          <a:xfrm>
            <a:off x="685800" y="1190018"/>
            <a:ext cx="16459200" cy="9709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	H. Chechi, “What is food and beverage service,” Glion. Accessed: Nov. 21, 2023. [Online]. Available: </a:t>
            </a: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https://www.glion.edu/magazine/food-beverage-service/</a:t>
            </a:r>
            <a:endParaRPr lang="en-US" sz="28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	“What is Unified Modeling Language (UML)?” Accessed: Nov. 21, 2023. [Online]. Available: https://www.visual-paradigm.com/guide/uml-unified-modeling-language/what-is-uml/</a:t>
            </a:r>
            <a:endParaRPr lang="en-US" sz="28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	BillWagner, “C# Programming Guide - C#.” Accessed: Nov. 06, 2023. [Online]. Available: https://learn.microsoft.com/en-us/dotnet/csharp/programming-guide/</a:t>
            </a:r>
            <a:endParaRPr lang="en-US" sz="28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	“Giới thiệu về .NET, .Net Framework, Asp.net, OOP.” Accessed: Nov. 06, 2023. [Online]. Available: https://viblo.asia/p/gioi-thieu-ve-net-net-framework-aspnet-oop-gGJ59NDaKX2</a:t>
            </a:r>
            <a:endParaRPr lang="en-US" sz="28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	“Winform là gì? Được ứng dụng như thế nào? Có nên học Winform không?,” PLCTECH. Accessed: Nov. 06, 2023. [Online]. Available: 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	“What is SQL? - Structured Query Language (SQL) Explained - AWS,” Amazon Web Services, Inc. Accessed: Nov. 21, 2023. [Online]. Available: </a:t>
            </a:r>
            <a:endParaRPr lang="en-US" sz="28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</a:t>
            </a:r>
            <a:r>
              <a:rPr lang="en-US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</a:t>
            </a:r>
            <a:r>
              <a:rPr lang="vi-VN" sz="2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	“[Phần 1] Tổng quan về Entity framework core.” Accessed: Nov. 07, 2023. [Online]. Available: https://viblo.asia/p/phan-1-tong-quan-ve-entity-framework-core-4dbZNQNaKYM</a:t>
            </a:r>
            <a:endParaRPr lang="en-US" sz="28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80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8165350" y="-2185273"/>
            <a:ext cx="11174171" cy="14358470"/>
          </a:xfrm>
          <a:custGeom>
            <a:avLst/>
            <a:gdLst/>
            <a:ahLst/>
            <a:cxnLst/>
            <a:rect l="l" t="t" r="r" b="b"/>
            <a:pathLst>
              <a:path w="11174171" h="14358470">
                <a:moveTo>
                  <a:pt x="0" y="0"/>
                </a:moveTo>
                <a:lnTo>
                  <a:pt x="11174171" y="0"/>
                </a:lnTo>
                <a:lnTo>
                  <a:pt x="11174171" y="14358471"/>
                </a:lnTo>
                <a:lnTo>
                  <a:pt x="0" y="143584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33623" y="1419592"/>
            <a:ext cx="15820754" cy="9238532"/>
            <a:chOff x="0" y="0"/>
            <a:chExt cx="13836260" cy="8079687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3772759" cy="8016187"/>
            </a:xfrm>
            <a:custGeom>
              <a:avLst/>
              <a:gdLst/>
              <a:ahLst/>
              <a:cxnLst/>
              <a:rect l="l" t="t" r="r" b="b"/>
              <a:pathLst>
                <a:path w="13772759" h="8016187">
                  <a:moveTo>
                    <a:pt x="13680050" y="8016187"/>
                  </a:moveTo>
                  <a:lnTo>
                    <a:pt x="92710" y="8016187"/>
                  </a:lnTo>
                  <a:cubicBezTo>
                    <a:pt x="41910" y="8016187"/>
                    <a:pt x="0" y="7974277"/>
                    <a:pt x="0" y="792347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3678779" y="0"/>
                  </a:lnTo>
                  <a:cubicBezTo>
                    <a:pt x="13729579" y="0"/>
                    <a:pt x="13771490" y="41910"/>
                    <a:pt x="13771490" y="92710"/>
                  </a:cubicBezTo>
                  <a:lnTo>
                    <a:pt x="13771490" y="7922206"/>
                  </a:lnTo>
                  <a:cubicBezTo>
                    <a:pt x="13772759" y="7974277"/>
                    <a:pt x="13730850" y="8016187"/>
                    <a:pt x="13680050" y="801618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3836259" cy="8079687"/>
            </a:xfrm>
            <a:custGeom>
              <a:avLst/>
              <a:gdLst/>
              <a:ahLst/>
              <a:cxnLst/>
              <a:rect l="l" t="t" r="r" b="b"/>
              <a:pathLst>
                <a:path w="13836259" h="8079687">
                  <a:moveTo>
                    <a:pt x="13711800" y="59690"/>
                  </a:moveTo>
                  <a:cubicBezTo>
                    <a:pt x="13747359" y="59690"/>
                    <a:pt x="13776570" y="88900"/>
                    <a:pt x="13776570" y="124460"/>
                  </a:cubicBezTo>
                  <a:lnTo>
                    <a:pt x="13776570" y="7955227"/>
                  </a:lnTo>
                  <a:cubicBezTo>
                    <a:pt x="13776570" y="7990787"/>
                    <a:pt x="13747359" y="8019997"/>
                    <a:pt x="13711800" y="8019997"/>
                  </a:cubicBezTo>
                  <a:lnTo>
                    <a:pt x="124460" y="8019997"/>
                  </a:lnTo>
                  <a:cubicBezTo>
                    <a:pt x="88900" y="8019997"/>
                    <a:pt x="59690" y="7990787"/>
                    <a:pt x="59690" y="795522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3711800" y="59690"/>
                  </a:lnTo>
                  <a:moveTo>
                    <a:pt x="1371180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955227"/>
                  </a:lnTo>
                  <a:cubicBezTo>
                    <a:pt x="0" y="8023806"/>
                    <a:pt x="55880" y="8079687"/>
                    <a:pt x="124460" y="8079687"/>
                  </a:cubicBezTo>
                  <a:lnTo>
                    <a:pt x="13711800" y="8079687"/>
                  </a:lnTo>
                  <a:cubicBezTo>
                    <a:pt x="13780379" y="8079687"/>
                    <a:pt x="13836259" y="8023806"/>
                    <a:pt x="13836259" y="7955227"/>
                  </a:cubicBezTo>
                  <a:lnTo>
                    <a:pt x="13836259" y="124460"/>
                  </a:lnTo>
                  <a:cubicBezTo>
                    <a:pt x="13836259" y="55880"/>
                    <a:pt x="13780379" y="0"/>
                    <a:pt x="13711800" y="0"/>
                  </a:cubicBezTo>
                  <a:close/>
                </a:path>
              </a:pathLst>
            </a:custGeom>
            <a:solidFill>
              <a:srgbClr val="403C38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33623" y="1028700"/>
            <a:ext cx="15820754" cy="601350"/>
            <a:chOff x="0" y="0"/>
            <a:chExt cx="60810011" cy="2311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810012" cy="2311400"/>
            </a:xfrm>
            <a:custGeom>
              <a:avLst/>
              <a:gdLst/>
              <a:ahLst/>
              <a:cxnLst/>
              <a:rect l="l" t="t" r="r" b="b"/>
              <a:pathLst>
                <a:path w="60810012" h="2311400">
                  <a:moveTo>
                    <a:pt x="6050521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2006600"/>
                  </a:lnTo>
                  <a:cubicBezTo>
                    <a:pt x="0" y="2175510"/>
                    <a:pt x="135890" y="2311400"/>
                    <a:pt x="304800" y="2311400"/>
                  </a:cubicBezTo>
                  <a:lnTo>
                    <a:pt x="60505212" y="2311400"/>
                  </a:lnTo>
                  <a:cubicBezTo>
                    <a:pt x="60674120" y="2311400"/>
                    <a:pt x="60810012" y="2175510"/>
                    <a:pt x="60810012" y="2006600"/>
                  </a:cubicBezTo>
                  <a:lnTo>
                    <a:pt x="60810012" y="304800"/>
                  </a:lnTo>
                  <a:cubicBezTo>
                    <a:pt x="60810012" y="135890"/>
                    <a:pt x="60674120" y="0"/>
                    <a:pt x="60505212" y="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id="8" name="Freeform 8"/>
          <p:cNvSpPr/>
          <p:nvPr/>
        </p:nvSpPr>
        <p:spPr>
          <a:xfrm>
            <a:off x="0" y="-593123"/>
            <a:ext cx="7614298" cy="7295882"/>
          </a:xfrm>
          <a:custGeom>
            <a:avLst/>
            <a:gdLst/>
            <a:ahLst/>
            <a:cxnLst/>
            <a:rect l="l" t="t" r="r" b="b"/>
            <a:pathLst>
              <a:path w="7614298" h="7295882">
                <a:moveTo>
                  <a:pt x="0" y="0"/>
                </a:moveTo>
                <a:lnTo>
                  <a:pt x="7614298" y="0"/>
                </a:lnTo>
                <a:lnTo>
                  <a:pt x="7614298" y="7295882"/>
                </a:lnTo>
                <a:lnTo>
                  <a:pt x="0" y="72958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321883" flipH="1" flipV="1">
            <a:off x="10642886" y="5293654"/>
            <a:ext cx="7636086" cy="7316758"/>
          </a:xfrm>
          <a:custGeom>
            <a:avLst/>
            <a:gdLst/>
            <a:ahLst/>
            <a:cxnLst/>
            <a:rect l="l" t="t" r="r" b="b"/>
            <a:pathLst>
              <a:path w="7636086" h="7316758">
                <a:moveTo>
                  <a:pt x="7636086" y="7316759"/>
                </a:moveTo>
                <a:lnTo>
                  <a:pt x="0" y="7316759"/>
                </a:lnTo>
                <a:lnTo>
                  <a:pt x="0" y="0"/>
                </a:lnTo>
                <a:lnTo>
                  <a:pt x="7636086" y="0"/>
                </a:lnTo>
                <a:lnTo>
                  <a:pt x="7636086" y="731675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50138" y="2374179"/>
            <a:ext cx="1854540" cy="1854540"/>
          </a:xfrm>
          <a:custGeom>
            <a:avLst/>
            <a:gdLst/>
            <a:ahLst/>
            <a:cxnLst/>
            <a:rect l="l" t="t" r="r" b="b"/>
            <a:pathLst>
              <a:path w="1854540" h="1854540">
                <a:moveTo>
                  <a:pt x="0" y="0"/>
                </a:moveTo>
                <a:lnTo>
                  <a:pt x="1854540" y="0"/>
                </a:lnTo>
                <a:lnTo>
                  <a:pt x="1854540" y="1854540"/>
                </a:lnTo>
                <a:lnTo>
                  <a:pt x="0" y="18545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26676" y="1058808"/>
            <a:ext cx="1142484" cy="1142484"/>
          </a:xfrm>
          <a:custGeom>
            <a:avLst/>
            <a:gdLst/>
            <a:ahLst/>
            <a:cxnLst/>
            <a:rect l="l" t="t" r="r" b="b"/>
            <a:pathLst>
              <a:path w="1142484" h="1142484">
                <a:moveTo>
                  <a:pt x="0" y="0"/>
                </a:moveTo>
                <a:lnTo>
                  <a:pt x="1142484" y="0"/>
                </a:lnTo>
                <a:lnTo>
                  <a:pt x="1142484" y="1142484"/>
                </a:lnTo>
                <a:lnTo>
                  <a:pt x="0" y="1142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69598" y="8508463"/>
            <a:ext cx="1142484" cy="1142484"/>
          </a:xfrm>
          <a:custGeom>
            <a:avLst/>
            <a:gdLst/>
            <a:ahLst/>
            <a:cxnLst/>
            <a:rect l="l" t="t" r="r" b="b"/>
            <a:pathLst>
              <a:path w="1142484" h="1142484">
                <a:moveTo>
                  <a:pt x="0" y="0"/>
                </a:moveTo>
                <a:lnTo>
                  <a:pt x="1142483" y="0"/>
                </a:lnTo>
                <a:lnTo>
                  <a:pt x="1142483" y="1142484"/>
                </a:lnTo>
                <a:lnTo>
                  <a:pt x="0" y="1142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21186" y="7937221"/>
            <a:ext cx="735684" cy="735684"/>
          </a:xfrm>
          <a:custGeom>
            <a:avLst/>
            <a:gdLst/>
            <a:ahLst/>
            <a:cxnLst/>
            <a:rect l="l" t="t" r="r" b="b"/>
            <a:pathLst>
              <a:path w="735684" h="735684">
                <a:moveTo>
                  <a:pt x="0" y="0"/>
                </a:moveTo>
                <a:lnTo>
                  <a:pt x="735684" y="0"/>
                </a:lnTo>
                <a:lnTo>
                  <a:pt x="735684" y="735684"/>
                </a:lnTo>
                <a:lnTo>
                  <a:pt x="0" y="7356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23287" y="6038858"/>
            <a:ext cx="5019865" cy="4527005"/>
          </a:xfrm>
          <a:custGeom>
            <a:avLst/>
            <a:gdLst/>
            <a:ahLst/>
            <a:cxnLst/>
            <a:rect l="l" t="t" r="r" b="b"/>
            <a:pathLst>
              <a:path w="5019865" h="4527005">
                <a:moveTo>
                  <a:pt x="0" y="0"/>
                </a:moveTo>
                <a:lnTo>
                  <a:pt x="5019865" y="0"/>
                </a:lnTo>
                <a:lnTo>
                  <a:pt x="5019865" y="4527005"/>
                </a:lnTo>
                <a:lnTo>
                  <a:pt x="0" y="45270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573028" y="3660041"/>
            <a:ext cx="8586638" cy="1483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53"/>
              </a:lnSpc>
            </a:pPr>
            <a:r>
              <a:rPr lang="en-US" sz="11153" spc="-390">
                <a:solidFill>
                  <a:srgbClr val="00A181"/>
                </a:solidFill>
                <a:latin typeface="Livvic Bold Bold"/>
              </a:rPr>
              <a:t>THANK YOU!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14298" y="5514983"/>
            <a:ext cx="5796902" cy="10547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04377B"/>
                </a:solidFill>
                <a:latin typeface="Roboto Bold"/>
              </a:rPr>
              <a:t>Hội đồng</a:t>
            </a:r>
          </a:p>
          <a:p>
            <a:pPr algn="ctr">
              <a:lnSpc>
                <a:spcPts val="4199"/>
              </a:lnSpc>
            </a:pPr>
            <a:r>
              <a:rPr lang="en-US" sz="3499">
                <a:solidFill>
                  <a:srgbClr val="04377B"/>
                </a:solidFill>
                <a:latin typeface="Roboto Bold"/>
              </a:rPr>
              <a:t>đã theo dõi đồ án tốt nghiệp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 flipH="1">
            <a:off x="6305562" y="-995510"/>
            <a:ext cx="12278020" cy="12278020"/>
          </a:xfrm>
          <a:custGeom>
            <a:avLst/>
            <a:gdLst/>
            <a:ahLst/>
            <a:cxnLst/>
            <a:rect l="l" t="t" r="r" b="b"/>
            <a:pathLst>
              <a:path w="12278020" h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3297174"/>
            <a:ext cx="16230600" cy="6646925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610112" y="-203728"/>
            <a:ext cx="8944351" cy="10694456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28801" r="-50549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28700" y="1200150"/>
            <a:ext cx="5935366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NỘI DUNG BÁO CÁO</a:t>
            </a:r>
          </a:p>
        </p:txBody>
      </p:sp>
      <p:sp>
        <p:nvSpPr>
          <p:cNvPr id="8" name="Freeform 8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38400" y="3974489"/>
            <a:ext cx="7560034" cy="864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</a:rPr>
              <a:t>Tổng quan đề tài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8400" y="5426455"/>
            <a:ext cx="9464674" cy="864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</a:rPr>
              <a:t>Phân tích thiết kế hệ thống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45693" y="6870089"/>
            <a:ext cx="6874234" cy="864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</a:rPr>
              <a:t>Cài đặt thử nghiệm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3410EC-C9D3-EB2B-E9DC-D6CEEE5C4F20}"/>
              </a:ext>
            </a:extLst>
          </p:cNvPr>
          <p:cNvSpPr txBox="1"/>
          <p:nvPr/>
        </p:nvSpPr>
        <p:spPr>
          <a:xfrm>
            <a:off x="2445693" y="8267701"/>
            <a:ext cx="7595444" cy="864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</a:rPr>
              <a:t>Kết quả thực hiện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BEB64EC1-0648-2742-4B39-2D994CF7D03A}"/>
              </a:ext>
            </a:extLst>
          </p:cNvPr>
          <p:cNvSpPr txBox="1"/>
          <p:nvPr/>
        </p:nvSpPr>
        <p:spPr>
          <a:xfrm>
            <a:off x="1396459" y="3974488"/>
            <a:ext cx="849992" cy="864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</a:rPr>
              <a:t>1.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452D96A-BAEB-DECE-7425-D770503EC5AE}"/>
              </a:ext>
            </a:extLst>
          </p:cNvPr>
          <p:cNvSpPr txBox="1"/>
          <p:nvPr/>
        </p:nvSpPr>
        <p:spPr>
          <a:xfrm>
            <a:off x="1393516" y="5372100"/>
            <a:ext cx="849992" cy="864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</a:rPr>
              <a:t>2.</a:t>
            </a: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70FF15A7-3D87-EE8B-ACF2-0EAFBC424F35}"/>
              </a:ext>
            </a:extLst>
          </p:cNvPr>
          <p:cNvSpPr txBox="1"/>
          <p:nvPr/>
        </p:nvSpPr>
        <p:spPr>
          <a:xfrm>
            <a:off x="1447800" y="6831052"/>
            <a:ext cx="849992" cy="864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</a:rPr>
              <a:t>3.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687FDF4C-9C49-A5F5-138E-9410361CC598}"/>
              </a:ext>
            </a:extLst>
          </p:cNvPr>
          <p:cNvSpPr txBox="1"/>
          <p:nvPr/>
        </p:nvSpPr>
        <p:spPr>
          <a:xfrm>
            <a:off x="1476475" y="8267700"/>
            <a:ext cx="849992" cy="864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"/>
              </a:rPr>
              <a:t>4.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6676751" y="-1825476"/>
            <a:ext cx="17081596" cy="1623060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564544" y="590688"/>
            <a:ext cx="12446436" cy="12446386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r="-12056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178876" y="3087841"/>
            <a:ext cx="5192375" cy="3413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20"/>
              </a:lnSpc>
            </a:pPr>
            <a:r>
              <a:rPr lang="en-US" sz="9000" spc="-531">
                <a:solidFill>
                  <a:srgbClr val="263F6B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TỔNG QUAN ĐỀ TÀI</a:t>
            </a:r>
          </a:p>
        </p:txBody>
      </p:sp>
      <p:sp>
        <p:nvSpPr>
          <p:cNvPr id="8" name="Freeform 8"/>
          <p:cNvSpPr/>
          <p:nvPr/>
        </p:nvSpPr>
        <p:spPr>
          <a:xfrm>
            <a:off x="15476242" y="885242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379261" y="209178"/>
            <a:ext cx="1267324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8000" spc="-80">
                <a:solidFill>
                  <a:srgbClr val="04377B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GIỚI THIỆU ĐỀ TÀI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144105" y="-254626"/>
            <a:ext cx="1481893" cy="1283326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4377B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6991857" y="255189"/>
            <a:ext cx="1786389" cy="1547022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24AA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7391133" y="1071220"/>
            <a:ext cx="1234865" cy="1069399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557BB1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7144105" y="9216566"/>
            <a:ext cx="1481893" cy="1283326"/>
            <a:chOff x="0" y="0"/>
            <a:chExt cx="3619627" cy="31346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4377B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6819452" y="8408693"/>
            <a:ext cx="1588321" cy="1375493"/>
            <a:chOff x="0" y="0"/>
            <a:chExt cx="3619627" cy="31346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24AAD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7485844" y="8027041"/>
            <a:ext cx="1234865" cy="1069399"/>
            <a:chOff x="0" y="0"/>
            <a:chExt cx="3619627" cy="313461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557BB1"/>
            </a:solidFill>
          </p:spPr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A4C7B2DE-8C67-33E8-6A6C-BD20FBA58124}"/>
              </a:ext>
            </a:extLst>
          </p:cNvPr>
          <p:cNvSpPr/>
          <p:nvPr/>
        </p:nvSpPr>
        <p:spPr>
          <a:xfrm>
            <a:off x="1600201" y="2693693"/>
            <a:ext cx="6553200" cy="5715000"/>
          </a:xfrm>
          <a:custGeom>
            <a:avLst/>
            <a:gdLst/>
            <a:ahLst/>
            <a:cxnLst/>
            <a:rect l="l" t="t" r="r" b="b"/>
            <a:pathLst>
              <a:path w="5155487" h="4768825">
                <a:moveTo>
                  <a:pt x="0" y="0"/>
                </a:moveTo>
                <a:lnTo>
                  <a:pt x="5155487" y="0"/>
                </a:lnTo>
                <a:lnTo>
                  <a:pt x="5155487" y="4768825"/>
                </a:lnTo>
                <a:lnTo>
                  <a:pt x="0" y="47688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CC13AF8D-6B3A-7387-15FE-700EFB36316A}"/>
              </a:ext>
            </a:extLst>
          </p:cNvPr>
          <p:cNvSpPr/>
          <p:nvPr/>
        </p:nvSpPr>
        <p:spPr>
          <a:xfrm>
            <a:off x="10019641" y="3084243"/>
            <a:ext cx="6972216" cy="4933900"/>
          </a:xfrm>
          <a:custGeom>
            <a:avLst/>
            <a:gdLst/>
            <a:ahLst/>
            <a:cxnLst/>
            <a:rect l="l" t="t" r="r" b="b"/>
            <a:pathLst>
              <a:path w="6124353" h="4114800">
                <a:moveTo>
                  <a:pt x="0" y="0"/>
                </a:moveTo>
                <a:lnTo>
                  <a:pt x="6124353" y="0"/>
                </a:lnTo>
                <a:lnTo>
                  <a:pt x="61243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6593D4A0-24FC-17A4-9A20-6026C7E36DF4}"/>
              </a:ext>
            </a:extLst>
          </p:cNvPr>
          <p:cNvSpPr txBox="1"/>
          <p:nvPr/>
        </p:nvSpPr>
        <p:spPr>
          <a:xfrm>
            <a:off x="3352800" y="8892537"/>
            <a:ext cx="2772799" cy="478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00"/>
              </a:lnSpc>
            </a:pPr>
            <a:r>
              <a:rPr lang="en-US" sz="5000">
                <a:solidFill>
                  <a:srgbClr val="024AAD"/>
                </a:solidFill>
                <a:latin typeface="Asap SemiBold"/>
              </a:rPr>
              <a:t>Bán hàng</a:t>
            </a: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DFCE4EEC-C2C9-5868-FA3B-E079E6647424}"/>
              </a:ext>
            </a:extLst>
          </p:cNvPr>
          <p:cNvSpPr txBox="1"/>
          <p:nvPr/>
        </p:nvSpPr>
        <p:spPr>
          <a:xfrm>
            <a:off x="12685243" y="8946576"/>
            <a:ext cx="2772799" cy="4789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500"/>
              </a:lnSpc>
            </a:pPr>
            <a:r>
              <a:rPr lang="en-US" sz="5000">
                <a:solidFill>
                  <a:srgbClr val="024AAD"/>
                </a:solidFill>
                <a:latin typeface="Asap SemiBold"/>
              </a:rPr>
              <a:t>Quản lý</a:t>
            </a:r>
          </a:p>
        </p:txBody>
      </p:sp>
    </p:spTree>
    <p:extLst>
      <p:ext uri="{BB962C8B-B14F-4D97-AF65-F5344CB8AC3E}">
        <p14:creationId xmlns:p14="http://schemas.microsoft.com/office/powerpoint/2010/main" val="200427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676400" y="468231"/>
            <a:ext cx="9389753" cy="1139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  <a:spcBef>
                <a:spcPct val="0"/>
              </a:spcBef>
            </a:pPr>
            <a:r>
              <a:rPr lang="en-US" sz="7000" spc="-80">
                <a:solidFill>
                  <a:srgbClr val="04377B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PHẠM VI ĐỀ TÀI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-740947" y="-458334"/>
            <a:ext cx="2417347" cy="1853130"/>
            <a:chOff x="0" y="0"/>
            <a:chExt cx="3619627" cy="31346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4377B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-1176659" y="347369"/>
            <a:ext cx="2068491" cy="1793250"/>
            <a:chOff x="0" y="0"/>
            <a:chExt cx="3619627" cy="31346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24AAD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-277225" y="232558"/>
            <a:ext cx="1234865" cy="1069399"/>
            <a:chOff x="0" y="0"/>
            <a:chExt cx="3619627" cy="313461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557BB1"/>
            </a:solidFill>
          </p:spPr>
        </p:sp>
      </p:grpSp>
      <p:grpSp>
        <p:nvGrpSpPr>
          <p:cNvPr id="2" name="Group 17">
            <a:extLst>
              <a:ext uri="{FF2B5EF4-FFF2-40B4-BE49-F238E27FC236}">
                <a16:creationId xmlns:a16="http://schemas.microsoft.com/office/drawing/2014/main" id="{2543A5CF-99DA-5CAC-BD40-63C3F8BDDAE0}"/>
              </a:ext>
            </a:extLst>
          </p:cNvPr>
          <p:cNvGrpSpPr/>
          <p:nvPr/>
        </p:nvGrpSpPr>
        <p:grpSpPr>
          <a:xfrm>
            <a:off x="17449800" y="8433870"/>
            <a:ext cx="2417347" cy="1853130"/>
            <a:chOff x="0" y="0"/>
            <a:chExt cx="3619627" cy="3134614"/>
          </a:xfrm>
        </p:grpSpPr>
        <p:sp>
          <p:nvSpPr>
            <p:cNvPr id="3" name="Freeform 18">
              <a:extLst>
                <a:ext uri="{FF2B5EF4-FFF2-40B4-BE49-F238E27FC236}">
                  <a16:creationId xmlns:a16="http://schemas.microsoft.com/office/drawing/2014/main" id="{FFD9E68C-4677-77C6-0581-A3290FFD4CFE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4377B"/>
            </a:solidFill>
          </p:spPr>
        </p:sp>
      </p:grpSp>
      <p:grpSp>
        <p:nvGrpSpPr>
          <p:cNvPr id="4" name="Group 19">
            <a:extLst>
              <a:ext uri="{FF2B5EF4-FFF2-40B4-BE49-F238E27FC236}">
                <a16:creationId xmlns:a16="http://schemas.microsoft.com/office/drawing/2014/main" id="{E8E22D74-8F3C-DC0B-EE7B-91C7A4588142}"/>
              </a:ext>
            </a:extLst>
          </p:cNvPr>
          <p:cNvGrpSpPr/>
          <p:nvPr/>
        </p:nvGrpSpPr>
        <p:grpSpPr>
          <a:xfrm>
            <a:off x="17145000" y="9360435"/>
            <a:ext cx="2068491" cy="1793250"/>
            <a:chOff x="0" y="0"/>
            <a:chExt cx="3619627" cy="3134614"/>
          </a:xfrm>
        </p:grpSpPr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6637FC4C-1993-73EC-7385-6174D598DF52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24AAD"/>
            </a:solidFill>
          </p:spPr>
        </p:sp>
      </p:grpSp>
      <p:grpSp>
        <p:nvGrpSpPr>
          <p:cNvPr id="7" name="Group 21">
            <a:extLst>
              <a:ext uri="{FF2B5EF4-FFF2-40B4-BE49-F238E27FC236}">
                <a16:creationId xmlns:a16="http://schemas.microsoft.com/office/drawing/2014/main" id="{60E55C1E-D6CE-D922-0D30-8597CD0E4431}"/>
              </a:ext>
            </a:extLst>
          </p:cNvPr>
          <p:cNvGrpSpPr/>
          <p:nvPr/>
        </p:nvGrpSpPr>
        <p:grpSpPr>
          <a:xfrm>
            <a:off x="17954307" y="9110570"/>
            <a:ext cx="1234865" cy="1069399"/>
            <a:chOff x="0" y="0"/>
            <a:chExt cx="3619627" cy="3134614"/>
          </a:xfrm>
        </p:grpSpPr>
        <p:sp>
          <p:nvSpPr>
            <p:cNvPr id="8" name="Freeform 22">
              <a:extLst>
                <a:ext uri="{FF2B5EF4-FFF2-40B4-BE49-F238E27FC236}">
                  <a16:creationId xmlns:a16="http://schemas.microsoft.com/office/drawing/2014/main" id="{A2136AA2-0E65-CB10-E798-06D22C0F9F55}"/>
                </a:ext>
              </a:extLst>
            </p:cNvPr>
            <p:cNvSpPr/>
            <p:nvPr/>
          </p:nvSpPr>
          <p:spPr>
            <a:xfrm>
              <a:off x="0" y="0"/>
              <a:ext cx="3619627" cy="3134614"/>
            </a:xfrm>
            <a:custGeom>
              <a:avLst/>
              <a:gdLst/>
              <a:ahLst/>
              <a:cxnLst/>
              <a:rect l="l" t="t" r="r" b="b"/>
              <a:pathLst>
                <a:path w="3619627" h="3134614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557BB1"/>
            </a:solidFill>
          </p:spPr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AAFCFF3-A4D7-A8A9-F7C4-94163D0D2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4403"/>
            <a:ext cx="9643057" cy="777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83F0F304-C20A-5BA1-F7BD-29B2B772B90A}"/>
              </a:ext>
            </a:extLst>
          </p:cNvPr>
          <p:cNvSpPr/>
          <p:nvPr/>
        </p:nvSpPr>
        <p:spPr>
          <a:xfrm>
            <a:off x="11800872" y="1400176"/>
            <a:ext cx="4070511" cy="3802046"/>
          </a:xfrm>
          <a:custGeom>
            <a:avLst/>
            <a:gdLst/>
            <a:ahLst/>
            <a:cxnLst/>
            <a:rect l="l" t="t" r="r" b="b"/>
            <a:pathLst>
              <a:path w="4101937" h="4042272">
                <a:moveTo>
                  <a:pt x="0" y="0"/>
                </a:moveTo>
                <a:lnTo>
                  <a:pt x="4101937" y="0"/>
                </a:lnTo>
                <a:lnTo>
                  <a:pt x="4101937" y="4042272"/>
                </a:lnTo>
                <a:lnTo>
                  <a:pt x="0" y="40422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C1586E32-C8E8-6075-E45C-1DFA7ED3287A}"/>
              </a:ext>
            </a:extLst>
          </p:cNvPr>
          <p:cNvSpPr/>
          <p:nvPr/>
        </p:nvSpPr>
        <p:spPr>
          <a:xfrm>
            <a:off x="14293142" y="7180282"/>
            <a:ext cx="1324035" cy="1324035"/>
          </a:xfrm>
          <a:custGeom>
            <a:avLst/>
            <a:gdLst/>
            <a:ahLst/>
            <a:cxnLst/>
            <a:rect l="l" t="t" r="r" b="b"/>
            <a:pathLst>
              <a:path w="1324035" h="1324035">
                <a:moveTo>
                  <a:pt x="0" y="0"/>
                </a:moveTo>
                <a:lnTo>
                  <a:pt x="1324034" y="0"/>
                </a:lnTo>
                <a:lnTo>
                  <a:pt x="1324034" y="1324034"/>
                </a:lnTo>
                <a:lnTo>
                  <a:pt x="0" y="13240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9">
            <a:extLst>
              <a:ext uri="{FF2B5EF4-FFF2-40B4-BE49-F238E27FC236}">
                <a16:creationId xmlns:a16="http://schemas.microsoft.com/office/drawing/2014/main" id="{196BA7F6-FA68-5BA5-0E29-B1D5E3839F3E}"/>
              </a:ext>
            </a:extLst>
          </p:cNvPr>
          <p:cNvSpPr/>
          <p:nvPr/>
        </p:nvSpPr>
        <p:spPr>
          <a:xfrm>
            <a:off x="11800872" y="6844662"/>
            <a:ext cx="1884094" cy="1853130"/>
          </a:xfrm>
          <a:custGeom>
            <a:avLst/>
            <a:gdLst/>
            <a:ahLst/>
            <a:cxnLst/>
            <a:rect l="l" t="t" r="r" b="b"/>
            <a:pathLst>
              <a:path w="2300177" h="2300177">
                <a:moveTo>
                  <a:pt x="0" y="0"/>
                </a:moveTo>
                <a:lnTo>
                  <a:pt x="2300177" y="0"/>
                </a:lnTo>
                <a:lnTo>
                  <a:pt x="2300177" y="2300177"/>
                </a:lnTo>
                <a:lnTo>
                  <a:pt x="0" y="23001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6593D4A0-24FC-17A4-9A20-6026C7E36DF4}"/>
              </a:ext>
            </a:extLst>
          </p:cNvPr>
          <p:cNvSpPr txBox="1"/>
          <p:nvPr/>
        </p:nvSpPr>
        <p:spPr>
          <a:xfrm>
            <a:off x="12794584" y="8758630"/>
            <a:ext cx="2772799" cy="407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24AAD"/>
                </a:solidFill>
                <a:latin typeface="Asap SemiBold"/>
              </a:rPr>
              <a:t>Medium and Small</a:t>
            </a: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7B7C0B6A-4330-8E21-7AD3-A242F69C0855}"/>
              </a:ext>
            </a:extLst>
          </p:cNvPr>
          <p:cNvSpPr txBox="1"/>
          <p:nvPr/>
        </p:nvSpPr>
        <p:spPr>
          <a:xfrm>
            <a:off x="13628184" y="7842300"/>
            <a:ext cx="707452" cy="486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5000" b="1">
                <a:solidFill>
                  <a:srgbClr val="024AA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4452FD69-0385-5C54-751C-12C02BF61BCB}"/>
              </a:ext>
            </a:extLst>
          </p:cNvPr>
          <p:cNvSpPr/>
          <p:nvPr/>
        </p:nvSpPr>
        <p:spPr>
          <a:xfrm flipV="1">
            <a:off x="13696269" y="6036247"/>
            <a:ext cx="707453" cy="707453"/>
          </a:xfrm>
          <a:custGeom>
            <a:avLst/>
            <a:gdLst/>
            <a:ahLst/>
            <a:cxnLst/>
            <a:rect l="l" t="t" r="r" b="b"/>
            <a:pathLst>
              <a:path w="1524269" h="1524269">
                <a:moveTo>
                  <a:pt x="0" y="0"/>
                </a:moveTo>
                <a:lnTo>
                  <a:pt x="1524269" y="0"/>
                </a:lnTo>
                <a:lnTo>
                  <a:pt x="1524269" y="1524268"/>
                </a:lnTo>
                <a:lnTo>
                  <a:pt x="0" y="15242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90D56807-E5FF-4FF2-6C44-05BC04971B71}"/>
              </a:ext>
            </a:extLst>
          </p:cNvPr>
          <p:cNvSpPr txBox="1"/>
          <p:nvPr/>
        </p:nvSpPr>
        <p:spPr>
          <a:xfrm>
            <a:off x="12663595" y="5339723"/>
            <a:ext cx="2772799" cy="407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24AAD"/>
                </a:solidFill>
                <a:latin typeface="Asap SemiBold"/>
              </a:rPr>
              <a:t>Nhà hàng</a:t>
            </a:r>
          </a:p>
        </p:txBody>
      </p:sp>
    </p:spTree>
    <p:extLst>
      <p:ext uri="{BB962C8B-B14F-4D97-AF65-F5344CB8AC3E}">
        <p14:creationId xmlns:p14="http://schemas.microsoft.com/office/powerpoint/2010/main" val="2500151363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1297214" y="-726996"/>
            <a:ext cx="11740992" cy="11740992"/>
          </a:xfrm>
          <a:custGeom>
            <a:avLst/>
            <a:gdLst/>
            <a:ahLst/>
            <a:cxnLst/>
            <a:rect l="l" t="t" r="r" b="b"/>
            <a:pathLst>
              <a:path w="11740992" h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-330479" y="-247859"/>
            <a:ext cx="8456256" cy="10782718"/>
            <a:chOff x="0" y="0"/>
            <a:chExt cx="11275007" cy="1437695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7948" r="27948"/>
            <a:stretch>
              <a:fillRect/>
            </a:stretch>
          </p:blipFill>
          <p:spPr>
            <a:xfrm>
              <a:off x="0" y="0"/>
              <a:ext cx="11275007" cy="14376958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5071134" y="105448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rot="-5400000">
            <a:off x="13018986" y="5376538"/>
            <a:ext cx="649224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353906" y="3429152"/>
            <a:ext cx="6608757" cy="306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8000" spc="-472">
                <a:solidFill>
                  <a:srgbClr val="FFFFFF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PHÂN TÍCH VÀ </a:t>
            </a:r>
          </a:p>
          <a:p>
            <a:pPr>
              <a:lnSpc>
                <a:spcPts val="7840"/>
              </a:lnSpc>
            </a:pPr>
            <a:r>
              <a:rPr lang="en-US" sz="8000" spc="-472">
                <a:solidFill>
                  <a:srgbClr val="FFFFFF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THIẾT KẾ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7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328801" cy="225220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2569031"/>
            <a:ext cx="18288000" cy="8440448"/>
            <a:chOff x="0" y="0"/>
            <a:chExt cx="5477303" cy="22229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77303" cy="2222999"/>
            </a:xfrm>
            <a:custGeom>
              <a:avLst/>
              <a:gdLst/>
              <a:ahLst/>
              <a:cxnLst/>
              <a:rect l="l" t="t" r="r" b="b"/>
              <a:pathLst>
                <a:path w="5477303" h="2222999">
                  <a:moveTo>
                    <a:pt x="0" y="0"/>
                  </a:moveTo>
                  <a:lnTo>
                    <a:pt x="5477303" y="0"/>
                  </a:lnTo>
                  <a:lnTo>
                    <a:pt x="5477303" y="2222999"/>
                  </a:lnTo>
                  <a:lnTo>
                    <a:pt x="0" y="22229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477303" cy="22801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58662" y="133350"/>
            <a:ext cx="11091221" cy="240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79"/>
              </a:lnSpc>
            </a:pPr>
            <a:r>
              <a:rPr lang="en-US" sz="7899" spc="157">
                <a:solidFill>
                  <a:srgbClr val="FFFFFF"/>
                </a:solidFill>
                <a:latin typeface="Rokkitt Medium Bold"/>
              </a:rPr>
              <a:t>MÔ HÌNH CHỨC NĂNG HỆ THỐNG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76BDF-C6FB-FC43-83D0-1DD373019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481"/>
            <a:ext cx="18288001" cy="5750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"/>
            <a:ext cx="18479111" cy="3530746"/>
            <a:chOff x="0" y="0"/>
            <a:chExt cx="4866926" cy="924865"/>
          </a:xfrm>
          <a:solidFill>
            <a:schemeClr val="tx2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4866926" cy="924865"/>
            </a:xfrm>
            <a:custGeom>
              <a:avLst/>
              <a:gdLst/>
              <a:ahLst/>
              <a:cxnLst/>
              <a:rect l="l" t="t" r="r" b="b"/>
              <a:pathLst>
                <a:path w="4866926" h="924865">
                  <a:moveTo>
                    <a:pt x="0" y="0"/>
                  </a:moveTo>
                  <a:lnTo>
                    <a:pt x="4866926" y="0"/>
                  </a:lnTo>
                  <a:lnTo>
                    <a:pt x="4866926" y="924865"/>
                  </a:lnTo>
                  <a:lnTo>
                    <a:pt x="0" y="924865"/>
                  </a:lnTo>
                  <a:close/>
                </a:path>
              </a:pathLst>
            </a:custGeom>
            <a:grpFill/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66926" cy="982015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7519" y="403317"/>
            <a:ext cx="2111185" cy="2724110"/>
          </a:xfrm>
          <a:custGeom>
            <a:avLst/>
            <a:gdLst/>
            <a:ahLst/>
            <a:cxnLst/>
            <a:rect l="l" t="t" r="r" b="b"/>
            <a:pathLst>
              <a:path w="2111185" h="2724110">
                <a:moveTo>
                  <a:pt x="0" y="0"/>
                </a:moveTo>
                <a:lnTo>
                  <a:pt x="2111185" y="0"/>
                </a:lnTo>
                <a:lnTo>
                  <a:pt x="2111185" y="2724110"/>
                </a:lnTo>
                <a:lnTo>
                  <a:pt x="0" y="2724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756257"/>
            <a:ext cx="3939310" cy="5099430"/>
          </a:xfrm>
          <a:custGeom>
            <a:avLst/>
            <a:gdLst/>
            <a:ahLst/>
            <a:cxnLst/>
            <a:rect l="l" t="t" r="r" b="b"/>
            <a:pathLst>
              <a:path w="3939310" h="5099430">
                <a:moveTo>
                  <a:pt x="0" y="0"/>
                </a:moveTo>
                <a:lnTo>
                  <a:pt x="3939310" y="0"/>
                </a:lnTo>
                <a:lnTo>
                  <a:pt x="3939310" y="5099430"/>
                </a:lnTo>
                <a:lnTo>
                  <a:pt x="0" y="5099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61759" y="3664096"/>
            <a:ext cx="5297541" cy="5191590"/>
          </a:xfrm>
          <a:custGeom>
            <a:avLst/>
            <a:gdLst/>
            <a:ahLst/>
            <a:cxnLst/>
            <a:rect l="l" t="t" r="r" b="b"/>
            <a:pathLst>
              <a:path w="5297541" h="5191590">
                <a:moveTo>
                  <a:pt x="0" y="0"/>
                </a:moveTo>
                <a:lnTo>
                  <a:pt x="5297541" y="0"/>
                </a:lnTo>
                <a:lnTo>
                  <a:pt x="5297541" y="5191591"/>
                </a:lnTo>
                <a:lnTo>
                  <a:pt x="0" y="51915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754316" y="260864"/>
            <a:ext cx="11757215" cy="11704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599"/>
              </a:lnSpc>
            </a:pPr>
            <a:r>
              <a:rPr lang="en-US" sz="7999" spc="159">
                <a:solidFill>
                  <a:srgbClr val="FFFFFF"/>
                </a:solidFill>
                <a:latin typeface="DejaVu Serif Bold"/>
              </a:rPr>
              <a:t>QUYỀN HỆ THỐNG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38091" y="8989037"/>
            <a:ext cx="2544876" cy="788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5000" spc="-50">
                <a:solidFill>
                  <a:srgbClr val="04377B"/>
                </a:solidFill>
                <a:latin typeface="DejaVu Serif Bold"/>
              </a:rPr>
              <a:t>STAFF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5507" y="8989037"/>
            <a:ext cx="4071662" cy="788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0"/>
              </a:lnSpc>
              <a:spcBef>
                <a:spcPct val="0"/>
              </a:spcBef>
            </a:pPr>
            <a:r>
              <a:rPr lang="en-US" sz="5000" spc="-50">
                <a:solidFill>
                  <a:srgbClr val="04377B"/>
                </a:solidFill>
                <a:latin typeface="DejaVu Serif Bold"/>
              </a:rPr>
              <a:t>MANAGER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C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2620053" y="3419475"/>
            <a:ext cx="3230504" cy="3336465"/>
          </a:xfrm>
          <a:custGeom>
            <a:avLst/>
            <a:gdLst/>
            <a:ahLst/>
            <a:cxnLst/>
            <a:rect l="l" t="t" r="r" b="b"/>
            <a:pathLst>
              <a:path w="6350000" h="6558280">
                <a:moveTo>
                  <a:pt x="5218430" y="6558280"/>
                </a:moveTo>
                <a:lnTo>
                  <a:pt x="1131570" y="6558280"/>
                </a:lnTo>
                <a:cubicBezTo>
                  <a:pt x="508000" y="6558280"/>
                  <a:pt x="0" y="6050280"/>
                  <a:pt x="0" y="5426710"/>
                </a:cubicBezTo>
                <a:lnTo>
                  <a:pt x="0" y="1131570"/>
                </a:lnTo>
                <a:cubicBezTo>
                  <a:pt x="0" y="508000"/>
                  <a:pt x="508000" y="0"/>
                  <a:pt x="1131570" y="0"/>
                </a:cubicBezTo>
                <a:lnTo>
                  <a:pt x="5218430" y="0"/>
                </a:lnTo>
                <a:cubicBezTo>
                  <a:pt x="5842000" y="0"/>
                  <a:pt x="6350000" y="508000"/>
                  <a:pt x="6350000" y="1131570"/>
                </a:cubicBezTo>
                <a:lnTo>
                  <a:pt x="6350000" y="5425440"/>
                </a:lnTo>
                <a:cubicBezTo>
                  <a:pt x="6350000" y="6050280"/>
                  <a:pt x="5842000" y="6558280"/>
                  <a:pt x="5218430" y="6558280"/>
                </a:cubicBezTo>
                <a:close/>
                <a:moveTo>
                  <a:pt x="1131570" y="149860"/>
                </a:moveTo>
                <a:cubicBezTo>
                  <a:pt x="590550" y="149860"/>
                  <a:pt x="149860" y="590550"/>
                  <a:pt x="149860" y="1131570"/>
                </a:cubicBezTo>
                <a:lnTo>
                  <a:pt x="149860" y="5425440"/>
                </a:lnTo>
                <a:cubicBezTo>
                  <a:pt x="149860" y="5966460"/>
                  <a:pt x="590550" y="6407150"/>
                  <a:pt x="1131570" y="6407150"/>
                </a:cubicBezTo>
                <a:lnTo>
                  <a:pt x="5218430" y="6407150"/>
                </a:lnTo>
                <a:cubicBezTo>
                  <a:pt x="5759450" y="6407150"/>
                  <a:pt x="6200140" y="5966460"/>
                  <a:pt x="6200140" y="5425440"/>
                </a:cubicBezTo>
                <a:lnTo>
                  <a:pt x="6200140" y="1131570"/>
                </a:lnTo>
                <a:cubicBezTo>
                  <a:pt x="6200140" y="590550"/>
                  <a:pt x="5759450" y="149860"/>
                  <a:pt x="5218430" y="149860"/>
                </a:cubicBezTo>
                <a:lnTo>
                  <a:pt x="1131570" y="149860"/>
                </a:lnTo>
                <a:close/>
              </a:path>
            </a:pathLst>
          </a:custGeom>
          <a:solidFill>
            <a:srgbClr val="113C61"/>
          </a:solidFill>
        </p:spPr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EDC696E-D8A9-FE97-B53D-ECD756FDD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236190" y="-163909"/>
            <a:ext cx="12694006" cy="10218675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1E6402F-F645-BAC2-1096-2FE636B1B0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20837766">
            <a:off x="4447759" y="1833772"/>
            <a:ext cx="1744296" cy="1744296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E43DB1B-2514-A575-19E9-D7837D0892B7}"/>
              </a:ext>
            </a:extLst>
          </p:cNvPr>
          <p:cNvSpPr txBox="1"/>
          <p:nvPr/>
        </p:nvSpPr>
        <p:spPr>
          <a:xfrm>
            <a:off x="5105400" y="3967424"/>
            <a:ext cx="9706325" cy="3216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976"/>
              </a:lnSpc>
            </a:pPr>
            <a:r>
              <a:rPr lang="en-US" sz="9684" spc="-484">
                <a:solidFill>
                  <a:schemeClr val="tx2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CÀI ĐẶT </a:t>
            </a:r>
          </a:p>
          <a:p>
            <a:pPr>
              <a:lnSpc>
                <a:spcPts val="12976"/>
              </a:lnSpc>
            </a:pPr>
            <a:r>
              <a:rPr lang="en-US" sz="9684" spc="-484">
                <a:solidFill>
                  <a:schemeClr val="tx2"/>
                </a:solidFill>
                <a:latin typeface="DejaVu Serif Bold" panose="020B0604020202020204" charset="0"/>
                <a:ea typeface="DejaVu Serif Bold" panose="020B0604020202020204" charset="0"/>
                <a:cs typeface="DejaVu Serif Bold" panose="020B0604020202020204" charset="0"/>
              </a:rPr>
              <a:t>THỬ NGHIỆM</a:t>
            </a:r>
          </a:p>
        </p:txBody>
      </p:sp>
    </p:spTree>
    <p:extLst>
      <p:ext uri="{BB962C8B-B14F-4D97-AF65-F5344CB8AC3E}">
        <p14:creationId xmlns:p14="http://schemas.microsoft.com/office/powerpoint/2010/main" val="3953137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556</Words>
  <Application>Microsoft Office PowerPoint</Application>
  <PresentationFormat>Custom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Rokkitt Medium</vt:lpstr>
      <vt:lpstr>Roboto Bold</vt:lpstr>
      <vt:lpstr>Arial</vt:lpstr>
      <vt:lpstr>Rokkitt Medium Bold</vt:lpstr>
      <vt:lpstr>DejaVu Serif</vt:lpstr>
      <vt:lpstr>DejaVu Serif Bold</vt:lpstr>
      <vt:lpstr>Courier New</vt:lpstr>
      <vt:lpstr>Livvic Bold Bold</vt:lpstr>
      <vt:lpstr>Asap SemiBold</vt:lpstr>
      <vt:lpstr>Knewave</vt:lpstr>
      <vt:lpstr>Asap SemiBold Bold</vt:lpstr>
      <vt:lpstr>Times New Roman</vt:lpstr>
      <vt:lpstr>Montserrat Extra-Bold Italics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nhà hàng</dc:title>
  <cp:lastModifiedBy>Huy Nguyễn</cp:lastModifiedBy>
  <cp:revision>16</cp:revision>
  <dcterms:created xsi:type="dcterms:W3CDTF">2006-08-16T00:00:00Z</dcterms:created>
  <dcterms:modified xsi:type="dcterms:W3CDTF">2023-12-10T13:21:37Z</dcterms:modified>
  <dc:identifier>DAFiTrEUJTQ</dc:identifier>
</cp:coreProperties>
</file>